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74" r:id="rId4"/>
    <p:sldId id="275" r:id="rId5"/>
    <p:sldId id="263" r:id="rId6"/>
    <p:sldId id="270" r:id="rId7"/>
    <p:sldId id="266" r:id="rId8"/>
    <p:sldId id="267" r:id="rId9"/>
    <p:sldId id="268" r:id="rId10"/>
    <p:sldId id="276" r:id="rId11"/>
    <p:sldId id="262" r:id="rId12"/>
    <p:sldId id="271" r:id="rId13"/>
    <p:sldId id="273" r:id="rId14"/>
    <p:sldId id="277" r:id="rId15"/>
    <p:sldId id="264" r:id="rId16"/>
    <p:sldId id="278" r:id="rId17"/>
    <p:sldId id="260" r:id="rId18"/>
    <p:sldId id="261" r:id="rId19"/>
    <p:sldId id="279" r:id="rId20"/>
    <p:sldId id="280" r:id="rId21"/>
    <p:sldId id="281" r:id="rId22"/>
    <p:sldId id="282" r:id="rId23"/>
    <p:sldId id="283" r:id="rId24"/>
    <p:sldId id="25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6D43"/>
    <a:srgbClr val="8A8050"/>
    <a:srgbClr val="660033"/>
    <a:srgbClr val="993300"/>
    <a:srgbClr val="FFFFFF"/>
    <a:srgbClr val="A59A63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>
      <p:cViewPr varScale="1">
        <p:scale>
          <a:sx n="67" d="100"/>
          <a:sy n="67" d="100"/>
        </p:scale>
        <p:origin x="1272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09/09/2019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09/09/2019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09/09/2019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09/09/2019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09/09/2019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09/09/2019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09/09/2019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09/09/2019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09/09/2019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09/09/2019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09/09/2019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3D09B-3215-410E-A81D-EEAE912B992B}" type="datetimeFigureOut">
              <a:rPr lang="en-GB" smtClean="0"/>
              <a:pPr/>
              <a:t>09/09/2019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http://www.nerf-uk.org/nerf/images/logo_nerf.gif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ndfonline.com/toc/rere20/current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tandfonline.com/toc/rere20/60/3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892" y="332657"/>
            <a:ext cx="6516216" cy="323619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1213" y="3068960"/>
            <a:ext cx="6688832" cy="3024336"/>
          </a:xfrm>
        </p:spPr>
        <p:txBody>
          <a:bodyPr>
            <a:noAutofit/>
          </a:bodyPr>
          <a:lstStyle/>
          <a:p>
            <a:r>
              <a:rPr lang="en-GB" b="1" i="1" dirty="0">
                <a:solidFill>
                  <a:srgbClr val="8A8050"/>
                </a:solidFill>
              </a:rPr>
              <a:t>Learning to teach</a:t>
            </a:r>
          </a:p>
          <a:p>
            <a:pPr>
              <a:spcBef>
                <a:spcPts val="0"/>
              </a:spcBef>
            </a:pPr>
            <a:r>
              <a:rPr lang="en-GB" sz="4000" b="1" dirty="0">
                <a:solidFill>
                  <a:srgbClr val="660033"/>
                </a:solidFill>
              </a:rPr>
              <a:t>The influence of science on education research</a:t>
            </a:r>
          </a:p>
          <a:p>
            <a:r>
              <a:rPr lang="en-GB" sz="3268" b="1" dirty="0">
                <a:solidFill>
                  <a:srgbClr val="756D43"/>
                </a:solidFill>
              </a:rPr>
              <a:t>Dr Andrew Morris</a:t>
            </a:r>
          </a:p>
          <a:p>
            <a:r>
              <a:rPr lang="en-GB" sz="1800" i="1" dirty="0">
                <a:solidFill>
                  <a:srgbClr val="756D43"/>
                </a:solidFill>
              </a:rPr>
              <a:t>President, British Science Association (Education Section) </a:t>
            </a:r>
          </a:p>
          <a:p>
            <a:r>
              <a:rPr lang="en-GB" sz="1800" i="1" dirty="0">
                <a:solidFill>
                  <a:srgbClr val="756D43"/>
                </a:solidFill>
              </a:rPr>
              <a:t>Chair Coalition for Evidence-Based Education</a:t>
            </a:r>
          </a:p>
          <a:p>
            <a:r>
              <a:rPr lang="en-GB" sz="1800" i="1" dirty="0">
                <a:solidFill>
                  <a:srgbClr val="756D43"/>
                </a:solidFill>
              </a:rPr>
              <a:t>Hon. Senior </a:t>
            </a:r>
            <a:r>
              <a:rPr lang="en-GB" sz="2000" i="1" dirty="0">
                <a:solidFill>
                  <a:srgbClr val="756D43"/>
                </a:solidFill>
              </a:rPr>
              <a:t>Lecturer, UCL Institute of Education </a:t>
            </a:r>
          </a:p>
          <a:p>
            <a:endParaRPr lang="en-GB" sz="2000" dirty="0">
              <a:solidFill>
                <a:srgbClr val="756D43"/>
              </a:solidFill>
            </a:endParaRPr>
          </a:p>
        </p:txBody>
      </p:sp>
      <p:pic>
        <p:nvPicPr>
          <p:cNvPr id="5" name="Picture 4" descr="F:\2008\2008-10-06 001 science group 2\DSCF0422 (2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2419" y="17934"/>
            <a:ext cx="6066420" cy="2911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Evidence-Based Medicine Funny">
            <a:extLst>
              <a:ext uri="{FF2B5EF4-FFF2-40B4-BE49-F238E27FC236}">
                <a16:creationId xmlns:a16="http://schemas.microsoft.com/office/drawing/2014/main" id="{5EE3C2A8-6138-4A55-957F-43E0FD065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908720"/>
            <a:ext cx="5328592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237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AC97E4-932C-45D0-8FF9-726656F6E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929" y="116632"/>
            <a:ext cx="8750142" cy="644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884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CFCC2CE-ED9D-4991-83CF-D9983A19A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808" y="26999"/>
            <a:ext cx="7236296" cy="4257625"/>
          </a:xfrm>
          <a:prstGeom prst="rect">
            <a:avLst/>
          </a:prstGeom>
        </p:spPr>
      </p:pic>
      <p:pic>
        <p:nvPicPr>
          <p:cNvPr id="4" name="Picture 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8F2B98A3-5E2C-4057-A9C6-5C430F2571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707" y="2852936"/>
            <a:ext cx="6948264" cy="390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973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98C12B-B82A-4059-A087-4AE49F57E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48880" y="-1179512"/>
            <a:ext cx="16769863" cy="943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748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1B2F5B-3749-48C9-A5F3-70F877E4E6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-545587"/>
            <a:ext cx="6336704" cy="896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515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E68C13B9-B54A-4C60-BF55-C152145333BE}"/>
              </a:ext>
            </a:extLst>
          </p:cNvPr>
          <p:cNvGrpSpPr>
            <a:grpSpLocks/>
          </p:cNvGrpSpPr>
          <p:nvPr/>
        </p:nvGrpSpPr>
        <p:grpSpPr bwMode="auto">
          <a:xfrm>
            <a:off x="2555776" y="692696"/>
            <a:ext cx="4752528" cy="5877272"/>
            <a:chOff x="-20" y="0"/>
            <a:chExt cx="11940" cy="16860"/>
          </a:xfrm>
        </p:grpSpPr>
        <p:pic>
          <p:nvPicPr>
            <p:cNvPr id="14" name="Picture 13" descr="MPj02020920000[1]">
              <a:extLst>
                <a:ext uri="{FF2B5EF4-FFF2-40B4-BE49-F238E27FC236}">
                  <a16:creationId xmlns:a16="http://schemas.microsoft.com/office/drawing/2014/main" id="{68793B5C-4F3A-4624-8F8A-1EBB89D2EC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22000" contrast="-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599" b="40158"/>
            <a:stretch>
              <a:fillRect/>
            </a:stretch>
          </p:blipFill>
          <p:spPr bwMode="auto">
            <a:xfrm>
              <a:off x="-20" y="0"/>
              <a:ext cx="11928" cy="1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84A7F72-9043-47C1-8708-98CF85DF25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0" y="1920"/>
              <a:ext cx="8740" cy="14940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659ACB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16" name="Text Box 5">
              <a:extLst>
                <a:ext uri="{FF2B5EF4-FFF2-40B4-BE49-F238E27FC236}">
                  <a16:creationId xmlns:a16="http://schemas.microsoft.com/office/drawing/2014/main" id="{1F6E54D5-E8A3-4EE3-82D5-E93BEF1E38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80" y="3360"/>
              <a:ext cx="4539" cy="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91440" tIns="45720" rIns="91440" bIns="45720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i="1" dirty="0">
                  <a:solidFill>
                    <a:srgbClr val="000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Working Paper 9.2 </a:t>
              </a:r>
              <a:endPara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i="1" dirty="0">
                  <a:solidFill>
                    <a:srgbClr val="000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 Box 6">
              <a:extLst>
                <a:ext uri="{FF2B5EF4-FFF2-40B4-BE49-F238E27FC236}">
                  <a16:creationId xmlns:a16="http://schemas.microsoft.com/office/drawing/2014/main" id="{EA958FC1-A3B1-41E7-BD17-78D23A7DD9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8" y="5584"/>
              <a:ext cx="9026" cy="40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800" b="1" dirty="0">
                  <a:solidFill>
                    <a:srgbClr val="000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Final Report of the</a:t>
              </a:r>
              <a:endPara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3600" b="1" dirty="0">
                  <a:solidFill>
                    <a:srgbClr val="000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National Educational Research Forum</a:t>
              </a:r>
              <a:endPara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3600" b="1" dirty="0">
                  <a:solidFill>
                    <a:srgbClr val="000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Text Box 7">
              <a:extLst>
                <a:ext uri="{FF2B5EF4-FFF2-40B4-BE49-F238E27FC236}">
                  <a16:creationId xmlns:a16="http://schemas.microsoft.com/office/drawing/2014/main" id="{BB1FB66D-4A36-475C-86EA-42C74998E7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4" y="13269"/>
              <a:ext cx="6619" cy="18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600"/>
                </a:spcAft>
              </a:pPr>
              <a:r>
                <a:rPr lang="en-GB" sz="2400" b="1" dirty="0">
                  <a:solidFill>
                    <a:srgbClr val="000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Andrew Morris</a:t>
              </a:r>
              <a:endPara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600"/>
                </a:spcAft>
              </a:pPr>
              <a:r>
                <a:rPr lang="en-GB" sz="2400" b="1" dirty="0">
                  <a:solidFill>
                    <a:srgbClr val="000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Michael Peckham</a:t>
              </a:r>
              <a:endPara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fontAlgn="base" hangingPunct="0">
                <a:lnSpc>
                  <a:spcPct val="107000"/>
                </a:lnSpc>
                <a:spcAft>
                  <a:spcPts val="0"/>
                </a:spcAft>
              </a:pPr>
              <a:r>
                <a:rPr lang="en-GB" b="1" dirty="0">
                  <a:solidFill>
                    <a:srgbClr val="00008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March 2006</a:t>
              </a:r>
              <a:endParaRPr lang="en-GB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600"/>
                </a:spcAft>
              </a:pPr>
              <a:r>
                <a:rPr lang="en-GB" sz="2400" b="1" dirty="0">
                  <a:solidFill>
                    <a:srgbClr val="000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600"/>
                </a:spcAft>
              </a:pPr>
              <a:r>
                <a:rPr lang="en-GB" sz="2400" b="1" dirty="0">
                  <a:solidFill>
                    <a:srgbClr val="000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9" name="Picture 18" descr="National Educational Research Forum">
              <a:extLst>
                <a:ext uri="{FF2B5EF4-FFF2-40B4-BE49-F238E27FC236}">
                  <a16:creationId xmlns:a16="http://schemas.microsoft.com/office/drawing/2014/main" id="{FF79699E-20B0-4BB9-AABB-23E8992753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r:link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0" y="3156"/>
              <a:ext cx="2076" cy="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23471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F0D616-B0EB-4B51-B4F9-C58897F9F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836712"/>
            <a:ext cx="4021066" cy="567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014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3ADC19-1551-4EC7-B437-566CEEA6B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88640" y="-315416"/>
            <a:ext cx="13013428" cy="727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119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5ABAF9C-EDDA-4D2D-B615-BE5AC493C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831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5D55CAA8-EA92-4ECE-A398-D7E59F25C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638" y="833849"/>
            <a:ext cx="3172610" cy="4752974"/>
          </a:xfrm>
          <a:prstGeom prst="rect">
            <a:avLst/>
          </a:prstGeom>
        </p:spPr>
      </p:pic>
      <p:pic>
        <p:nvPicPr>
          <p:cNvPr id="7" name="Picture 6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4E641C63-3D76-4FE1-8FBA-EFBDF9566B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833849"/>
            <a:ext cx="3171825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368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5DAF4-AEAB-4B8A-93C1-146AD437E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3478"/>
          </a:xfrm>
        </p:spPr>
        <p:txBody>
          <a:bodyPr>
            <a:normAutofit/>
          </a:bodyPr>
          <a:lstStyle/>
          <a:p>
            <a:r>
              <a:rPr lang="en-GB" dirty="0"/>
              <a:t>Forest Plot on volunteer tutoring</a:t>
            </a:r>
            <a:br>
              <a:rPr lang="en-GB" dirty="0"/>
            </a:br>
            <a:r>
              <a:rPr lang="en-GB" sz="3200" i="1" dirty="0"/>
              <a:t>the mean is smaller then we think/hope</a:t>
            </a:r>
            <a:br>
              <a:rPr lang="en-GB" sz="3200" i="1" dirty="0"/>
            </a:br>
            <a:r>
              <a:rPr lang="en-GB" sz="2000" i="1" dirty="0"/>
              <a:t>(courtesy of Steve Higgins, Durham University)</a:t>
            </a:r>
            <a:r>
              <a:rPr lang="en-GB" sz="2400" i="1" dirty="0"/>
              <a:t>  </a:t>
            </a:r>
            <a:endParaRPr lang="en-GB" i="1" dirty="0"/>
          </a:p>
        </p:txBody>
      </p:sp>
      <p:pic>
        <p:nvPicPr>
          <p:cNvPr id="5" name="Picture 4" descr="A picture containing shoji, building&#10;&#10;Description generated with high confidence">
            <a:extLst>
              <a:ext uri="{FF2B5EF4-FFF2-40B4-BE49-F238E27FC236}">
                <a16:creationId xmlns:a16="http://schemas.microsoft.com/office/drawing/2014/main" id="{D62D8BD6-4920-4331-9B40-E2FFF6ED22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358116"/>
            <a:ext cx="3086803" cy="453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720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ks ">
            <a:extLst>
              <a:ext uri="{FF2B5EF4-FFF2-40B4-BE49-F238E27FC236}">
                <a16:creationId xmlns:a16="http://schemas.microsoft.com/office/drawing/2014/main" id="{12D3DB76-FB4A-4DE4-88B4-458A4D79E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fMRI scan - working memory</a:t>
            </a:r>
            <a:br>
              <a:rPr lang="en-GB" dirty="0"/>
            </a:br>
            <a:endParaRPr lang="en-GB" sz="1800" dirty="0"/>
          </a:p>
        </p:txBody>
      </p:sp>
      <p:pic>
        <p:nvPicPr>
          <p:cNvPr id="6" name="Picture 5" descr="A picture containing photo&#10;&#10;Description generated with high confidence">
            <a:extLst>
              <a:ext uri="{FF2B5EF4-FFF2-40B4-BE49-F238E27FC236}">
                <a16:creationId xmlns:a16="http://schemas.microsoft.com/office/drawing/2014/main" id="{EAF48A18-9B78-491F-98F2-5694865D90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68760"/>
            <a:ext cx="7730107" cy="481905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144FE00-F36F-45DC-8E94-E070CEE1622D}"/>
              </a:ext>
            </a:extLst>
          </p:cNvPr>
          <p:cNvSpPr/>
          <p:nvPr/>
        </p:nvSpPr>
        <p:spPr>
          <a:xfrm>
            <a:off x="539552" y="6414085"/>
            <a:ext cx="77048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/>
              <a:t>https://commons.wikimedia.org/wiki/File:FMRI_scan_during_working_memory_tasks.jpg</a:t>
            </a:r>
          </a:p>
        </p:txBody>
      </p:sp>
    </p:spTree>
    <p:extLst>
      <p:ext uri="{BB962C8B-B14F-4D97-AF65-F5344CB8AC3E}">
        <p14:creationId xmlns:p14="http://schemas.microsoft.com/office/powerpoint/2010/main" val="1604598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DA1FC-9740-44E8-8981-AD1F5E30D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sz="4900" b="1" dirty="0">
                <a:solidFill>
                  <a:srgbClr val="8A8050"/>
                </a:solidFill>
              </a:rPr>
              <a:t>RCTs in education 1980 – 2016</a:t>
            </a:r>
            <a:br>
              <a:rPr lang="en-GB" b="1" dirty="0">
                <a:solidFill>
                  <a:srgbClr val="8A8050"/>
                </a:solidFill>
              </a:rPr>
            </a:br>
            <a:r>
              <a:rPr lang="en-GB" sz="3600" dirty="0">
                <a:solidFill>
                  <a:srgbClr val="8A8050"/>
                </a:solidFill>
              </a:rPr>
              <a:t>(internationally) </a:t>
            </a:r>
            <a:endParaRPr lang="en-GB" dirty="0">
              <a:solidFill>
                <a:srgbClr val="8A8050"/>
              </a:solidFill>
            </a:endParaRPr>
          </a:p>
        </p:txBody>
      </p:sp>
      <p:pic>
        <p:nvPicPr>
          <p:cNvPr id="4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93CFF926-6C9E-4B24-B66B-5A3586832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47" y="1598131"/>
            <a:ext cx="7778105" cy="475760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5984D2C-CF3C-4753-973B-73DC61410CEF}"/>
              </a:ext>
            </a:extLst>
          </p:cNvPr>
          <p:cNvSpPr/>
          <p:nvPr/>
        </p:nvSpPr>
        <p:spPr>
          <a:xfrm>
            <a:off x="827584" y="6550223"/>
            <a:ext cx="79622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solidFill>
                  <a:srgbClr val="8A8050"/>
                </a:solidFill>
                <a:latin typeface="&amp;quot"/>
              </a:rPr>
              <a:t>Connolly P. et al. </a:t>
            </a:r>
            <a:r>
              <a:rPr lang="en-GB" sz="1400" dirty="0">
                <a:solidFill>
                  <a:srgbClr val="8A8050"/>
                </a:solidFill>
                <a:latin typeface="&amp;quo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Educational Research </a:t>
            </a:r>
            <a:r>
              <a:rPr lang="en-GB" sz="1400" dirty="0">
                <a:solidFill>
                  <a:srgbClr val="8A8050"/>
                </a:solidFill>
                <a:latin typeface="&amp;quot"/>
              </a:rPr>
              <a:t> Volume 60, 2018 - </a:t>
            </a:r>
            <a:r>
              <a:rPr lang="en-GB" sz="1400" dirty="0">
                <a:solidFill>
                  <a:srgbClr val="8A8050"/>
                </a:solidFill>
                <a:latin typeface="&amp;quo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Issue 3: </a:t>
            </a:r>
            <a:endParaRPr lang="en-GB" sz="1400" i="0" u="none" strike="noStrike" dirty="0">
              <a:solidFill>
                <a:srgbClr val="8A8050"/>
              </a:solidFill>
              <a:effectLst/>
              <a:latin typeface="&amp;quot"/>
            </a:endParaRPr>
          </a:p>
        </p:txBody>
      </p:sp>
    </p:spTree>
    <p:extLst>
      <p:ext uri="{BB962C8B-B14F-4D97-AF65-F5344CB8AC3E}">
        <p14:creationId xmlns:p14="http://schemas.microsoft.com/office/powerpoint/2010/main" val="360354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generated with very high confidence">
            <a:extLst>
              <a:ext uri="{FF2B5EF4-FFF2-40B4-BE49-F238E27FC236}">
                <a16:creationId xmlns:a16="http://schemas.microsoft.com/office/drawing/2014/main" id="{5E942D1F-B4CE-425C-8D53-C643FD4B59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709" y="0"/>
            <a:ext cx="53605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74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www.nihr.ac.uk/about-us/images/mission-image-strong.png">
            <a:extLst>
              <a:ext uri="{FF2B5EF4-FFF2-40B4-BE49-F238E27FC236}">
                <a16:creationId xmlns:a16="http://schemas.microsoft.com/office/drawing/2014/main" id="{9769B34A-4CD7-4068-9E39-A957592AD98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8680"/>
            <a:ext cx="8568952" cy="61926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08637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CD7ED2-2D2C-40BF-AFD3-FAB31FF83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656"/>
            <a:ext cx="9289032" cy="522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1415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&#10;&#10;Description generated with very high confidence">
            <a:extLst>
              <a:ext uri="{FF2B5EF4-FFF2-40B4-BE49-F238E27FC236}">
                <a16:creationId xmlns:a16="http://schemas.microsoft.com/office/drawing/2014/main" id="{E3F34302-3C61-4EDD-AE57-86BF3B1F0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220" y="0"/>
            <a:ext cx="56235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0153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554D61-861F-49D0-9F94-60536AF77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04331" y="-1683568"/>
            <a:ext cx="14952661" cy="90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463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56083B5A-37FD-467C-AC2C-865F29AC02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42" y="548680"/>
            <a:ext cx="8005913" cy="531945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A897378-305A-4DE3-A0AF-F180402296F1}"/>
              </a:ext>
            </a:extLst>
          </p:cNvPr>
          <p:cNvSpPr/>
          <p:nvPr/>
        </p:nvSpPr>
        <p:spPr>
          <a:xfrm>
            <a:off x="395535" y="6211669"/>
            <a:ext cx="83529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https://blogs.lse.ac.uk/politicsandpolicy/theres-no-such-thing-as-a-free-rct-a-response-to-goldacre-and-gove/</a:t>
            </a:r>
          </a:p>
        </p:txBody>
      </p:sp>
    </p:spTree>
    <p:extLst>
      <p:ext uri="{BB962C8B-B14F-4D97-AF65-F5344CB8AC3E}">
        <p14:creationId xmlns:p14="http://schemas.microsoft.com/office/powerpoint/2010/main" val="38780664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3366D-7CE1-4E50-A29A-0E17FC664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756D43"/>
                </a:solidFill>
              </a:rPr>
              <a:t>Multiplicity of disciplines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3CB54-5FB2-40AF-9A11-8915AD05D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70000" lnSpcReduction="20000"/>
          </a:bodyPr>
          <a:lstStyle/>
          <a:p>
            <a:r>
              <a:rPr lang="en-GB" sz="3400" dirty="0"/>
              <a:t>Sociology</a:t>
            </a:r>
          </a:p>
          <a:p>
            <a:pPr lvl="2"/>
            <a:r>
              <a:rPr lang="en-GB" sz="2600" dirty="0"/>
              <a:t>Effects of class on attainment</a:t>
            </a:r>
          </a:p>
          <a:p>
            <a:pPr lvl="2"/>
            <a:r>
              <a:rPr lang="en-GB" sz="2600" dirty="0"/>
              <a:t>Family contribution to attainment</a:t>
            </a:r>
          </a:p>
          <a:p>
            <a:r>
              <a:rPr lang="en-GB" sz="3400" dirty="0"/>
              <a:t>Geography</a:t>
            </a:r>
          </a:p>
          <a:p>
            <a:pPr lvl="2"/>
            <a:r>
              <a:rPr lang="en-GB" sz="2600" dirty="0"/>
              <a:t>Location of vocational specialisms</a:t>
            </a:r>
          </a:p>
          <a:p>
            <a:pPr lvl="2"/>
            <a:r>
              <a:rPr lang="en-GB" sz="2600" dirty="0"/>
              <a:t>Catchment area</a:t>
            </a:r>
          </a:p>
          <a:p>
            <a:pPr lvl="2"/>
            <a:r>
              <a:rPr lang="en-GB" sz="2600" dirty="0"/>
              <a:t>Skills for regional development</a:t>
            </a:r>
          </a:p>
          <a:p>
            <a:r>
              <a:rPr lang="en-GB" sz="3400" dirty="0"/>
              <a:t>Economics</a:t>
            </a:r>
          </a:p>
          <a:p>
            <a:pPr lvl="2"/>
            <a:r>
              <a:rPr lang="en-GB" sz="2600" dirty="0"/>
              <a:t>Returns to qualifications</a:t>
            </a:r>
          </a:p>
          <a:p>
            <a:pPr lvl="2"/>
            <a:r>
              <a:rPr lang="en-GB" sz="2600" dirty="0"/>
              <a:t>Contribution of, and demand for, skills</a:t>
            </a:r>
          </a:p>
          <a:p>
            <a:r>
              <a:rPr lang="en-GB" sz="3400" dirty="0"/>
              <a:t>Statistics</a:t>
            </a:r>
          </a:p>
          <a:p>
            <a:pPr lvl="2"/>
            <a:r>
              <a:rPr lang="en-GB" sz="2600" dirty="0"/>
              <a:t>Longitudinal effects of disadvantage</a:t>
            </a:r>
          </a:p>
          <a:p>
            <a:pPr lvl="2"/>
            <a:r>
              <a:rPr lang="en-GB" sz="2600" dirty="0"/>
              <a:t>Effects of streaming</a:t>
            </a:r>
          </a:p>
          <a:p>
            <a:r>
              <a:rPr lang="en-GB" sz="3400" dirty="0"/>
              <a:t>Psychology</a:t>
            </a:r>
          </a:p>
          <a:p>
            <a:pPr lvl="2"/>
            <a:r>
              <a:rPr lang="en-GB" sz="2600" dirty="0"/>
              <a:t>Influences on memory</a:t>
            </a:r>
          </a:p>
          <a:p>
            <a:pPr lvl="2"/>
            <a:r>
              <a:rPr lang="en-GB" sz="2600" dirty="0"/>
              <a:t>Motivation factors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88723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3366D-7CE1-4E50-A29A-0E17FC664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756D43"/>
                </a:solidFill>
              </a:rPr>
              <a:t>Multiplicity of disciplines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3CB54-5FB2-40AF-9A11-8915AD05D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983162"/>
          </a:xfrm>
        </p:spPr>
        <p:txBody>
          <a:bodyPr>
            <a:normAutofit fontScale="92500" lnSpcReduction="10000"/>
          </a:bodyPr>
          <a:lstStyle/>
          <a:p>
            <a:r>
              <a:rPr lang="en-GB" sz="2800" dirty="0"/>
              <a:t>Neuroscience</a:t>
            </a:r>
          </a:p>
          <a:p>
            <a:pPr lvl="2"/>
            <a:r>
              <a:rPr lang="en-GB" sz="2000" dirty="0"/>
              <a:t>Cognitive conflict in learning</a:t>
            </a:r>
          </a:p>
          <a:p>
            <a:pPr lvl="2"/>
            <a:r>
              <a:rPr lang="en-GB" sz="2000" dirty="0"/>
              <a:t>Spacing and interleaving learning  </a:t>
            </a:r>
          </a:p>
          <a:p>
            <a:r>
              <a:rPr lang="en-GB" sz="2800" dirty="0"/>
              <a:t>Information Technology</a:t>
            </a:r>
          </a:p>
          <a:p>
            <a:pPr lvl="2"/>
            <a:r>
              <a:rPr lang="en-GB" sz="2000" dirty="0"/>
              <a:t>Tracking performance</a:t>
            </a:r>
          </a:p>
          <a:p>
            <a:pPr lvl="2"/>
            <a:r>
              <a:rPr lang="en-GB" sz="2000" dirty="0"/>
              <a:t>Teaching complex/3D/animated concepts</a:t>
            </a:r>
          </a:p>
          <a:p>
            <a:r>
              <a:rPr lang="en-GB" sz="2800" dirty="0"/>
              <a:t>Management</a:t>
            </a:r>
          </a:p>
          <a:p>
            <a:pPr lvl="2"/>
            <a:r>
              <a:rPr lang="en-GB" sz="2000" dirty="0"/>
              <a:t>Effective management approaches</a:t>
            </a:r>
          </a:p>
          <a:p>
            <a:pPr lvl="2"/>
            <a:r>
              <a:rPr lang="en-GB" sz="2000" dirty="0"/>
              <a:t>Systems design</a:t>
            </a:r>
          </a:p>
          <a:p>
            <a:pPr lvl="2"/>
            <a:r>
              <a:rPr lang="en-GB" sz="2000" dirty="0"/>
              <a:t>Recruiting and retaining staff</a:t>
            </a:r>
          </a:p>
          <a:p>
            <a:r>
              <a:rPr lang="en-GB" sz="2800" dirty="0"/>
              <a:t>Architecture</a:t>
            </a:r>
          </a:p>
          <a:p>
            <a:pPr lvl="2"/>
            <a:r>
              <a:rPr lang="en-GB" sz="2000" dirty="0"/>
              <a:t>Flexible use of space</a:t>
            </a:r>
          </a:p>
          <a:p>
            <a:pPr lvl="2"/>
            <a:r>
              <a:rPr lang="en-GB" sz="2000" dirty="0"/>
              <a:t>Creating calm environment</a:t>
            </a:r>
          </a:p>
        </p:txBody>
      </p:sp>
    </p:spTree>
    <p:extLst>
      <p:ext uri="{BB962C8B-B14F-4D97-AF65-F5344CB8AC3E}">
        <p14:creationId xmlns:p14="http://schemas.microsoft.com/office/powerpoint/2010/main" val="34165215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3366D-7CE1-4E50-A29A-0E17FC664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756D43"/>
                </a:solidFill>
              </a:rPr>
              <a:t>Multiplicity of disciplines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3CB54-5FB2-40AF-9A11-8915AD05D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983162"/>
          </a:xfrm>
        </p:spPr>
        <p:txBody>
          <a:bodyPr>
            <a:normAutofit/>
          </a:bodyPr>
          <a:lstStyle/>
          <a:p>
            <a:r>
              <a:rPr lang="en-GB" sz="2800" dirty="0"/>
              <a:t>Human biology</a:t>
            </a:r>
          </a:p>
          <a:p>
            <a:pPr lvl="2"/>
            <a:r>
              <a:rPr lang="en-GB" sz="2000" dirty="0"/>
              <a:t>Epidemiology e.g. early term births</a:t>
            </a:r>
          </a:p>
          <a:p>
            <a:pPr lvl="2"/>
            <a:r>
              <a:rPr lang="en-GB" sz="2000" dirty="0"/>
              <a:t>Cognitive effects of hormones, medication</a:t>
            </a:r>
          </a:p>
          <a:p>
            <a:r>
              <a:rPr lang="en-GB" sz="2800" dirty="0"/>
              <a:t>Environmental science</a:t>
            </a:r>
          </a:p>
          <a:p>
            <a:pPr lvl="2"/>
            <a:r>
              <a:rPr lang="en-GB" sz="2000" dirty="0"/>
              <a:t>Cognitive and behavioural effects of pollution</a:t>
            </a:r>
          </a:p>
          <a:p>
            <a:pPr lvl="2"/>
            <a:r>
              <a:rPr lang="en-GB" sz="2000" dirty="0"/>
              <a:t>Effects of sport/outdoor activity</a:t>
            </a:r>
          </a:p>
          <a:p>
            <a:r>
              <a:rPr lang="en-GB" sz="2800" dirty="0"/>
              <a:t>Other important disciplines</a:t>
            </a:r>
          </a:p>
          <a:p>
            <a:pPr lvl="2"/>
            <a:r>
              <a:rPr lang="en-GB" sz="2000" dirty="0"/>
              <a:t>History</a:t>
            </a:r>
          </a:p>
          <a:p>
            <a:pPr lvl="2"/>
            <a:r>
              <a:rPr lang="en-GB" sz="2000" dirty="0"/>
              <a:t>Philosophy</a:t>
            </a:r>
          </a:p>
          <a:p>
            <a:pPr lvl="2"/>
            <a:r>
              <a:rPr lang="en-GB" sz="2000" dirty="0"/>
              <a:t>Anthropology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40663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solidFill>
                  <a:srgbClr val="756D43"/>
                </a:solidFill>
              </a:rPr>
              <a:t>And finally…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GB" dirty="0">
              <a:solidFill>
                <a:srgbClr val="756D43"/>
              </a:solidFill>
            </a:endParaRPr>
          </a:p>
          <a:p>
            <a:pPr marL="0" indent="0">
              <a:buNone/>
            </a:pPr>
            <a:r>
              <a:rPr lang="en-GB" sz="4000" b="1" dirty="0">
                <a:solidFill>
                  <a:srgbClr val="660033"/>
                </a:solidFill>
              </a:rPr>
              <a:t>If you have been, thanks for listening </a:t>
            </a:r>
            <a:endParaRPr lang="en-GB" sz="2800" b="1" dirty="0">
              <a:solidFill>
                <a:srgbClr val="660033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660033"/>
                </a:solidFill>
              </a:rPr>
              <a:t>			(</a:t>
            </a:r>
            <a:r>
              <a:rPr lang="en-GB" i="1" dirty="0">
                <a:solidFill>
                  <a:srgbClr val="660033"/>
                </a:solidFill>
              </a:rPr>
              <a:t>after </a:t>
            </a:r>
            <a:r>
              <a:rPr lang="en-GB" dirty="0">
                <a:solidFill>
                  <a:srgbClr val="660033"/>
                </a:solidFill>
              </a:rPr>
              <a:t>Glyn </a:t>
            </a:r>
            <a:r>
              <a:rPr lang="en-GB" dirty="0" err="1">
                <a:solidFill>
                  <a:srgbClr val="660033"/>
                </a:solidFill>
              </a:rPr>
              <a:t>Worsnip</a:t>
            </a:r>
            <a:r>
              <a:rPr lang="en-GB" dirty="0">
                <a:solidFill>
                  <a:srgbClr val="660033"/>
                </a:solidFill>
              </a:rPr>
              <a:t>)</a:t>
            </a:r>
          </a:p>
          <a:p>
            <a:pPr marL="0" indent="0">
              <a:buNone/>
            </a:pPr>
            <a:endParaRPr lang="en-GB" dirty="0">
              <a:solidFill>
                <a:srgbClr val="660033"/>
              </a:solidFill>
            </a:endParaRPr>
          </a:p>
          <a:p>
            <a:pPr marL="0" indent="0" algn="ctr">
              <a:buNone/>
            </a:pPr>
            <a:r>
              <a:rPr lang="en-GB" dirty="0">
                <a:solidFill>
                  <a:srgbClr val="660033"/>
                </a:solidFill>
              </a:rPr>
              <a:t>Always happy to discuss these points:  </a:t>
            </a:r>
          </a:p>
          <a:p>
            <a:pPr marL="0" indent="0" algn="ctr">
              <a:buNone/>
            </a:pPr>
            <a:r>
              <a:rPr lang="en-GB" dirty="0">
                <a:solidFill>
                  <a:srgbClr val="8A8050"/>
                </a:solidFill>
              </a:rPr>
              <a:t>Andrew Morris </a:t>
            </a:r>
          </a:p>
          <a:p>
            <a:pPr marL="0" indent="0" algn="ctr">
              <a:buNone/>
            </a:pPr>
            <a:r>
              <a:rPr lang="en-GB" dirty="0">
                <a:solidFill>
                  <a:srgbClr val="8A8050"/>
                </a:solidFill>
              </a:rPr>
              <a:t>a.j.morris@ucl.ac.uk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5534</TotalTime>
  <Words>265</Words>
  <Application>Microsoft Office PowerPoint</Application>
  <PresentationFormat>On-screen Show (4:3)</PresentationFormat>
  <Paragraphs>72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&amp;quot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Forest Plot on volunteer tutoring the mean is smaller then we think/hope (courtesy of Steve Higgins, Durham University)  </vt:lpstr>
      <vt:lpstr>fMRI scan - working memory </vt:lpstr>
      <vt:lpstr>RCTs in education 1980 – 2016 (internationally)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Multiplicity of disciplines</vt:lpstr>
      <vt:lpstr>Multiplicity of disciplines</vt:lpstr>
      <vt:lpstr>Multiplicity of disciplines</vt:lpstr>
      <vt:lpstr>And finally…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andrewmorris</dc:creator>
  <cp:lastModifiedBy>Andrew Morris</cp:lastModifiedBy>
  <cp:revision>120</cp:revision>
  <dcterms:created xsi:type="dcterms:W3CDTF">2015-11-02T16:31:28Z</dcterms:created>
  <dcterms:modified xsi:type="dcterms:W3CDTF">2019-09-09T20:59:23Z</dcterms:modified>
</cp:coreProperties>
</file>