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7" r:id="rId4"/>
    <p:sldId id="261" r:id="rId5"/>
    <p:sldId id="257" r:id="rId6"/>
    <p:sldId id="262" r:id="rId7"/>
    <p:sldId id="268" r:id="rId8"/>
    <p:sldId id="269" r:id="rId9"/>
    <p:sldId id="270" r:id="rId10"/>
    <p:sldId id="271" r:id="rId11"/>
    <p:sldId id="272" r:id="rId12"/>
    <p:sldId id="273" r:id="rId13"/>
    <p:sldId id="265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756D43"/>
    <a:srgbClr val="993300"/>
    <a:srgbClr val="FFFFFF"/>
    <a:srgbClr val="8A8050"/>
    <a:srgbClr val="A59A6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2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3D09B-3215-410E-A81D-EEAE912B992B}" type="datetimeFigureOut">
              <a:rPr lang="en-GB" smtClean="0"/>
              <a:pPr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326779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5085184"/>
            <a:ext cx="6688832" cy="1772816"/>
          </a:xfrm>
        </p:spPr>
        <p:txBody>
          <a:bodyPr>
            <a:noAutofit/>
          </a:bodyPr>
          <a:lstStyle/>
          <a:p>
            <a:r>
              <a:rPr lang="en-GB" sz="4400" b="1" dirty="0" smtClean="0">
                <a:solidFill>
                  <a:srgbClr val="756D43"/>
                </a:solidFill>
              </a:rPr>
              <a:t>Science discussion groups</a:t>
            </a:r>
          </a:p>
          <a:p>
            <a:r>
              <a:rPr lang="en-GB" sz="3268" b="1" dirty="0" smtClean="0">
                <a:solidFill>
                  <a:srgbClr val="756D43"/>
                </a:solidFill>
              </a:rPr>
              <a:t>Look</a:t>
            </a:r>
            <a:r>
              <a:rPr lang="en-GB" sz="3600" b="1" dirty="0" smtClean="0">
                <a:solidFill>
                  <a:srgbClr val="756D43"/>
                </a:solidFill>
              </a:rPr>
              <a:t> mum, no syllabus!</a:t>
            </a:r>
            <a:endParaRPr lang="en-GB" sz="3600" b="1" dirty="0">
              <a:solidFill>
                <a:srgbClr val="756D43"/>
              </a:solidFill>
            </a:endParaRPr>
          </a:p>
        </p:txBody>
      </p:sp>
      <p:pic>
        <p:nvPicPr>
          <p:cNvPr id="5" name="Picture 4" descr="F:\2008\2008-10-06 001 science group 2\DSCF0422 (2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56D43"/>
                </a:solidFill>
              </a:rPr>
              <a:t>Points to discuss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>
              <a:solidFill>
                <a:srgbClr val="756D43"/>
              </a:solidFill>
            </a:endParaRPr>
          </a:p>
          <a:p>
            <a:r>
              <a:rPr lang="en-GB" dirty="0" smtClean="0">
                <a:solidFill>
                  <a:srgbClr val="660033"/>
                </a:solidFill>
              </a:rPr>
              <a:t>What do you make of the observations?</a:t>
            </a:r>
          </a:p>
          <a:p>
            <a:endParaRPr lang="en-GB" sz="2000" dirty="0" smtClean="0">
              <a:solidFill>
                <a:srgbClr val="660033"/>
              </a:solidFill>
            </a:endParaRPr>
          </a:p>
          <a:p>
            <a:r>
              <a:rPr lang="en-GB" dirty="0" smtClean="0">
                <a:solidFill>
                  <a:srgbClr val="660033"/>
                </a:solidFill>
              </a:rPr>
              <a:t>Does it have anything to say about formal learning?</a:t>
            </a:r>
            <a:endParaRPr lang="en-GB" sz="1600" dirty="0" smtClean="0">
              <a:solidFill>
                <a:srgbClr val="660033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56D43"/>
                </a:solidFill>
              </a:rPr>
              <a:t>An alternative approach  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3569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GB" sz="4100" b="1" dirty="0" smtClean="0">
                <a:solidFill>
                  <a:srgbClr val="660033"/>
                </a:solidFill>
              </a:rPr>
              <a:t>Discussion format</a:t>
            </a:r>
          </a:p>
          <a:p>
            <a:pPr lvl="1">
              <a:lnSpc>
                <a:spcPct val="150000"/>
              </a:lnSpc>
            </a:pPr>
            <a:r>
              <a:rPr lang="en-GB" sz="3100" dirty="0" smtClean="0">
                <a:solidFill>
                  <a:srgbClr val="660033"/>
                </a:solidFill>
              </a:rPr>
              <a:t>Start from questions/observations in everyday life</a:t>
            </a:r>
          </a:p>
          <a:p>
            <a:pPr>
              <a:lnSpc>
                <a:spcPct val="150000"/>
              </a:lnSpc>
            </a:pPr>
            <a:r>
              <a:rPr lang="en-GB" sz="4100" b="1" dirty="0" smtClean="0">
                <a:solidFill>
                  <a:srgbClr val="660033"/>
                </a:solidFill>
              </a:rPr>
              <a:t>About </a:t>
            </a:r>
            <a:r>
              <a:rPr lang="en-GB" sz="4100" b="1" i="1" dirty="0" smtClean="0">
                <a:solidFill>
                  <a:srgbClr val="660033"/>
                </a:solidFill>
              </a:rPr>
              <a:t>ideas</a:t>
            </a:r>
            <a:r>
              <a:rPr lang="en-GB" sz="4100" b="1" dirty="0" smtClean="0">
                <a:solidFill>
                  <a:srgbClr val="660033"/>
                </a:solidFill>
              </a:rPr>
              <a:t> more than facts</a:t>
            </a:r>
          </a:p>
          <a:p>
            <a:pPr lvl="1">
              <a:lnSpc>
                <a:spcPct val="150000"/>
              </a:lnSpc>
            </a:pPr>
            <a:r>
              <a:rPr lang="en-GB" sz="3100" dirty="0" smtClean="0">
                <a:solidFill>
                  <a:srgbClr val="660033"/>
                </a:solidFill>
              </a:rPr>
              <a:t>No maths, no labs</a:t>
            </a:r>
          </a:p>
          <a:p>
            <a:pPr>
              <a:lnSpc>
                <a:spcPct val="150000"/>
              </a:lnSpc>
            </a:pPr>
            <a:r>
              <a:rPr lang="en-GB" sz="4200" b="1" dirty="0" smtClean="0">
                <a:solidFill>
                  <a:srgbClr val="660033"/>
                </a:solidFill>
              </a:rPr>
              <a:t>Based on belief that </a:t>
            </a:r>
          </a:p>
          <a:p>
            <a:pPr lvl="1">
              <a:lnSpc>
                <a:spcPct val="150000"/>
              </a:lnSpc>
            </a:pPr>
            <a:r>
              <a:rPr lang="en-GB" sz="3300" dirty="0">
                <a:solidFill>
                  <a:srgbClr val="660033"/>
                </a:solidFill>
              </a:rPr>
              <a:t>science ideas should be </a:t>
            </a:r>
            <a:r>
              <a:rPr lang="en-GB" sz="3300" dirty="0" smtClean="0">
                <a:solidFill>
                  <a:srgbClr val="660033"/>
                </a:solidFill>
              </a:rPr>
              <a:t>accessible, </a:t>
            </a:r>
            <a:r>
              <a:rPr lang="en-GB" sz="3300" dirty="0">
                <a:solidFill>
                  <a:srgbClr val="660033"/>
                </a:solidFill>
              </a:rPr>
              <a:t>as </a:t>
            </a:r>
            <a:r>
              <a:rPr lang="en-GB" sz="3300" dirty="0" smtClean="0">
                <a:solidFill>
                  <a:srgbClr val="660033"/>
                </a:solidFill>
              </a:rPr>
              <a:t>for the </a:t>
            </a:r>
            <a:r>
              <a:rPr lang="en-GB" sz="3300" dirty="0">
                <a:solidFill>
                  <a:srgbClr val="660033"/>
                </a:solidFill>
              </a:rPr>
              <a:t>humanities </a:t>
            </a:r>
          </a:p>
          <a:p>
            <a:pPr lvl="1">
              <a:lnSpc>
                <a:spcPct val="150000"/>
              </a:lnSpc>
            </a:pPr>
            <a:r>
              <a:rPr lang="en-GB" sz="3300" dirty="0" smtClean="0">
                <a:solidFill>
                  <a:srgbClr val="660033"/>
                </a:solidFill>
              </a:rPr>
              <a:t>people are curious but intimidated by science</a:t>
            </a:r>
          </a:p>
          <a:p>
            <a:pPr lvl="1">
              <a:lnSpc>
                <a:spcPct val="150000"/>
              </a:lnSpc>
            </a:pPr>
            <a:r>
              <a:rPr lang="en-GB" sz="3300" dirty="0" smtClean="0">
                <a:solidFill>
                  <a:srgbClr val="660033"/>
                </a:solidFill>
              </a:rPr>
              <a:t>prior concepts need to be expressed before new ones (Vygotsky)</a:t>
            </a:r>
          </a:p>
          <a:p>
            <a:pPr>
              <a:lnSpc>
                <a:spcPct val="150000"/>
              </a:lnSpc>
            </a:pPr>
            <a:endParaRPr lang="en-GB" sz="4200" b="1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endParaRPr lang="en-GB" sz="4200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44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56D43"/>
                </a:solidFill>
              </a:rPr>
              <a:t>How it works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660033"/>
                </a:solidFill>
              </a:rPr>
              <a:t>Dissipating negative feelings from school</a:t>
            </a:r>
            <a:endParaRPr lang="en-GB" dirty="0" smtClean="0">
              <a:solidFill>
                <a:srgbClr val="660033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660033"/>
                </a:solidFill>
              </a:rPr>
              <a:t>Encouraging questions from experience</a:t>
            </a:r>
            <a:endParaRPr lang="en-GB" dirty="0" smtClean="0">
              <a:solidFill>
                <a:srgbClr val="660033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660033"/>
                </a:solidFill>
              </a:rPr>
              <a:t>Exploring first thoughts on own terms</a:t>
            </a:r>
            <a:endParaRPr lang="en-GB" dirty="0" smtClean="0">
              <a:solidFill>
                <a:srgbClr val="660033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660033"/>
                </a:solidFill>
              </a:rPr>
              <a:t>Identifying and introducing key concepts</a:t>
            </a:r>
            <a:endParaRPr lang="en-GB" dirty="0" smtClean="0">
              <a:solidFill>
                <a:srgbClr val="660033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660033"/>
                </a:solidFill>
              </a:rPr>
              <a:t>Deciding to explain, defer or ‘</a:t>
            </a:r>
            <a:r>
              <a:rPr lang="en-GB" sz="3600" dirty="0">
                <a:solidFill>
                  <a:srgbClr val="660033"/>
                </a:solidFill>
              </a:rPr>
              <a:t>G</a:t>
            </a:r>
            <a:r>
              <a:rPr lang="en-GB" sz="3600" dirty="0" smtClean="0">
                <a:solidFill>
                  <a:srgbClr val="660033"/>
                </a:solidFill>
              </a:rPr>
              <a:t>oogle’</a:t>
            </a:r>
            <a:endParaRPr lang="en-GB" dirty="0" smtClean="0">
              <a:solidFill>
                <a:srgbClr val="660033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660033"/>
                </a:solidFill>
              </a:rPr>
              <a:t>Allowing discussion to develop as it will </a:t>
            </a: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660033"/>
                </a:solidFill>
              </a:rPr>
              <a:t>Circulating summary afterwards </a:t>
            </a: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660033"/>
                </a:solidFill>
              </a:rPr>
              <a:t>Visiting researchers on occasion </a:t>
            </a:r>
          </a:p>
          <a:p>
            <a:pPr>
              <a:lnSpc>
                <a:spcPct val="150000"/>
              </a:lnSpc>
            </a:pPr>
            <a:endParaRPr lang="en-GB" dirty="0" smtClean="0">
              <a:solidFill>
                <a:srgbClr val="9933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756D43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Listening in...</a:t>
            </a:r>
            <a:endParaRPr lang="en-GB" b="1" dirty="0">
              <a:solidFill>
                <a:srgbClr val="756D43"/>
              </a:solidFill>
            </a:endParaRPr>
          </a:p>
        </p:txBody>
      </p:sp>
      <p:pic>
        <p:nvPicPr>
          <p:cNvPr id="18" name="151102 extract density and floating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604" y="2912750"/>
            <a:ext cx="2438400" cy="2438400"/>
          </a:xfrm>
          <a:prstGeom prst="rect">
            <a:avLst/>
          </a:prstGeom>
        </p:spPr>
      </p:pic>
      <p:pic>
        <p:nvPicPr>
          <p:cNvPr id="4" name="151102 extract  Sci grp 1 on colou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36096" y="2898957"/>
            <a:ext cx="2438400" cy="2438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35696" y="2204864"/>
            <a:ext cx="19442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solidFill>
                  <a:srgbClr val="660033"/>
                </a:solidFill>
              </a:rPr>
              <a:t>floating</a:t>
            </a:r>
            <a:endParaRPr lang="en-GB" sz="4000" dirty="0">
              <a:solidFill>
                <a:srgbClr val="660033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0152" y="2276872"/>
            <a:ext cx="1728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solidFill>
                  <a:srgbClr val="660033"/>
                </a:solidFill>
              </a:rPr>
              <a:t>colour</a:t>
            </a:r>
            <a:endParaRPr lang="en-GB" dirty="0">
              <a:solidFill>
                <a:srgbClr val="66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2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902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7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1818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Observations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dirty="0" smtClean="0">
                <a:solidFill>
                  <a:srgbClr val="8A8050"/>
                </a:solidFill>
              </a:rPr>
              <a:t>Immediate</a:t>
            </a:r>
            <a:endParaRPr lang="en-GB" sz="2000" b="1" dirty="0" smtClean="0">
              <a:solidFill>
                <a:srgbClr val="8A8050"/>
              </a:solidFill>
            </a:endParaRPr>
          </a:p>
          <a:p>
            <a:pPr lvl="1"/>
            <a:r>
              <a:rPr lang="en-GB" b="1" dirty="0" smtClean="0">
                <a:solidFill>
                  <a:srgbClr val="660033"/>
                </a:solidFill>
              </a:rPr>
              <a:t>The process works</a:t>
            </a:r>
            <a:endParaRPr lang="en-GB" sz="2000" b="1" dirty="0" smtClean="0">
              <a:solidFill>
                <a:srgbClr val="660033"/>
              </a:solidFill>
            </a:endParaRPr>
          </a:p>
          <a:p>
            <a:pPr lvl="1"/>
            <a:r>
              <a:rPr lang="en-GB" b="1" dirty="0" smtClean="0">
                <a:solidFill>
                  <a:srgbClr val="660033"/>
                </a:solidFill>
              </a:rPr>
              <a:t>It’s popular, </a:t>
            </a:r>
            <a:r>
              <a:rPr lang="en-GB" dirty="0" smtClean="0">
                <a:solidFill>
                  <a:srgbClr val="660033"/>
                </a:solidFill>
              </a:rPr>
              <a:t>especially with women</a:t>
            </a:r>
            <a:endParaRPr lang="en-GB" sz="2000" dirty="0" smtClean="0">
              <a:solidFill>
                <a:srgbClr val="660033"/>
              </a:solidFill>
            </a:endParaRPr>
          </a:p>
          <a:p>
            <a:pPr lvl="1"/>
            <a:r>
              <a:rPr lang="en-GB" b="1" dirty="0" smtClean="0">
                <a:solidFill>
                  <a:srgbClr val="660033"/>
                </a:solidFill>
              </a:rPr>
              <a:t>Tutor role is altered</a:t>
            </a:r>
          </a:p>
          <a:p>
            <a:pPr lvl="2"/>
            <a:r>
              <a:rPr lang="en-GB" sz="2000" dirty="0" smtClean="0">
                <a:solidFill>
                  <a:srgbClr val="660033"/>
                </a:solidFill>
              </a:rPr>
              <a:t>No longer in command of factual knowledge </a:t>
            </a:r>
          </a:p>
          <a:p>
            <a:pPr lvl="2"/>
            <a:r>
              <a:rPr lang="en-GB" sz="2000" dirty="0" smtClean="0">
                <a:solidFill>
                  <a:srgbClr val="660033"/>
                </a:solidFill>
              </a:rPr>
              <a:t>Reflect back questions</a:t>
            </a:r>
          </a:p>
          <a:p>
            <a:pPr lvl="2"/>
            <a:r>
              <a:rPr lang="en-GB" sz="2000" dirty="0" smtClean="0">
                <a:solidFill>
                  <a:srgbClr val="660033"/>
                </a:solidFill>
              </a:rPr>
              <a:t>Identify underlying concepts in play</a:t>
            </a:r>
          </a:p>
          <a:p>
            <a:pPr lvl="2"/>
            <a:r>
              <a:rPr lang="en-GB" sz="2000" dirty="0" smtClean="0">
                <a:solidFill>
                  <a:srgbClr val="660033"/>
                </a:solidFill>
              </a:rPr>
              <a:t>Select and interpret sources</a:t>
            </a:r>
          </a:p>
          <a:p>
            <a:pPr lvl="1"/>
            <a:r>
              <a:rPr lang="en-GB" b="1" dirty="0">
                <a:solidFill>
                  <a:srgbClr val="660033"/>
                </a:solidFill>
              </a:rPr>
              <a:t>Peer discussion </a:t>
            </a:r>
            <a:r>
              <a:rPr lang="en-GB" b="1" dirty="0" smtClean="0">
                <a:solidFill>
                  <a:srgbClr val="660033"/>
                </a:solidFill>
              </a:rPr>
              <a:t>motivates</a:t>
            </a:r>
          </a:p>
          <a:p>
            <a:pPr lvl="1"/>
            <a:r>
              <a:rPr lang="en-GB" b="1" dirty="0" smtClean="0">
                <a:solidFill>
                  <a:srgbClr val="660033"/>
                </a:solidFill>
              </a:rPr>
              <a:t>Not knowing is not a hindrance</a:t>
            </a:r>
            <a:endParaRPr lang="en-GB" sz="2000" b="1" dirty="0" smtClean="0">
              <a:solidFill>
                <a:srgbClr val="660033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66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Observations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dirty="0" smtClean="0">
                <a:solidFill>
                  <a:srgbClr val="8A8050"/>
                </a:solidFill>
              </a:rPr>
              <a:t>Longer term</a:t>
            </a:r>
            <a:endParaRPr lang="en-GB" sz="2000" b="1" dirty="0" smtClean="0">
              <a:solidFill>
                <a:srgbClr val="8A8050"/>
              </a:solidFill>
            </a:endParaRPr>
          </a:p>
          <a:p>
            <a:pPr lvl="1"/>
            <a:r>
              <a:rPr lang="en-GB" b="1" dirty="0" smtClean="0">
                <a:solidFill>
                  <a:srgbClr val="660033"/>
                </a:solidFill>
              </a:rPr>
              <a:t>Very wide range of topics</a:t>
            </a:r>
          </a:p>
          <a:p>
            <a:pPr lvl="2"/>
            <a:r>
              <a:rPr lang="en-GB" dirty="0" smtClean="0">
                <a:solidFill>
                  <a:srgbClr val="660033"/>
                </a:solidFill>
              </a:rPr>
              <a:t>Practical	voltage in France (hair dryer) </a:t>
            </a:r>
            <a:endParaRPr lang="en-GB" dirty="0">
              <a:solidFill>
                <a:srgbClr val="660033"/>
              </a:solidFill>
            </a:endParaRPr>
          </a:p>
          <a:p>
            <a:pPr lvl="2"/>
            <a:r>
              <a:rPr lang="en-GB" dirty="0" smtClean="0">
                <a:solidFill>
                  <a:srgbClr val="660033"/>
                </a:solidFill>
              </a:rPr>
              <a:t>Mystifying	radio transmission</a:t>
            </a:r>
          </a:p>
          <a:p>
            <a:pPr lvl="2"/>
            <a:r>
              <a:rPr lang="en-GB" dirty="0" smtClean="0">
                <a:solidFill>
                  <a:srgbClr val="660033"/>
                </a:solidFill>
              </a:rPr>
              <a:t>Quizzical	antibiotics &amp; viruses</a:t>
            </a:r>
          </a:p>
          <a:p>
            <a:pPr lvl="2"/>
            <a:r>
              <a:rPr lang="en-GB" dirty="0" smtClean="0">
                <a:solidFill>
                  <a:srgbClr val="660033"/>
                </a:solidFill>
              </a:rPr>
              <a:t>Worrying	mental health, pain</a:t>
            </a:r>
          </a:p>
          <a:p>
            <a:pPr lvl="2"/>
            <a:r>
              <a:rPr lang="en-GB" dirty="0" smtClean="0">
                <a:solidFill>
                  <a:srgbClr val="660033"/>
                </a:solidFill>
              </a:rPr>
              <a:t>Existential	universe, evolution</a:t>
            </a:r>
          </a:p>
          <a:p>
            <a:pPr lvl="2"/>
            <a:r>
              <a:rPr lang="en-GB" dirty="0" smtClean="0">
                <a:solidFill>
                  <a:srgbClr val="660033"/>
                </a:solidFill>
              </a:rPr>
              <a:t>Topical	Large Hadron Collider, Ebola</a:t>
            </a:r>
          </a:p>
          <a:p>
            <a:pPr lvl="1"/>
            <a:r>
              <a:rPr lang="en-GB" b="1" dirty="0" smtClean="0">
                <a:solidFill>
                  <a:srgbClr val="660033"/>
                </a:solidFill>
              </a:rPr>
              <a:t>Pathways are unpredictable</a:t>
            </a:r>
            <a:endParaRPr lang="en-GB" sz="2000" b="1" dirty="0" smtClean="0">
              <a:solidFill>
                <a:srgbClr val="660033"/>
              </a:solidFill>
            </a:endParaRPr>
          </a:p>
          <a:p>
            <a:pPr lvl="2"/>
            <a:r>
              <a:rPr lang="en-GB" dirty="0" smtClean="0">
                <a:solidFill>
                  <a:srgbClr val="660033"/>
                </a:solidFill>
              </a:rPr>
              <a:t>Tea – dissolving – molecular bonds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935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Observations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dirty="0" smtClean="0">
                <a:solidFill>
                  <a:srgbClr val="8A8050"/>
                </a:solidFill>
              </a:rPr>
              <a:t>Discussion</a:t>
            </a:r>
            <a:endParaRPr lang="en-GB" sz="2000" b="1" dirty="0" smtClean="0">
              <a:solidFill>
                <a:srgbClr val="8A8050"/>
              </a:solidFill>
            </a:endParaRPr>
          </a:p>
          <a:p>
            <a:pPr lvl="1"/>
            <a:r>
              <a:rPr lang="en-GB" b="1" dirty="0">
                <a:solidFill>
                  <a:srgbClr val="660033"/>
                </a:solidFill>
              </a:rPr>
              <a:t>C</a:t>
            </a:r>
            <a:r>
              <a:rPr lang="en-GB" b="1" dirty="0" smtClean="0">
                <a:solidFill>
                  <a:srgbClr val="660033"/>
                </a:solidFill>
              </a:rPr>
              <a:t>uts</a:t>
            </a:r>
            <a:r>
              <a:rPr lang="en-GB" dirty="0" smtClean="0">
                <a:solidFill>
                  <a:srgbClr val="660033"/>
                </a:solidFill>
              </a:rPr>
              <a:t> </a:t>
            </a:r>
            <a:r>
              <a:rPr lang="en-GB" b="1" dirty="0" smtClean="0">
                <a:solidFill>
                  <a:srgbClr val="660033"/>
                </a:solidFill>
              </a:rPr>
              <a:t>across disciplines</a:t>
            </a:r>
          </a:p>
          <a:p>
            <a:pPr lvl="2"/>
            <a:r>
              <a:rPr lang="en-GB" dirty="0" smtClean="0">
                <a:solidFill>
                  <a:srgbClr val="660033"/>
                </a:solidFill>
              </a:rPr>
              <a:t>Pigments – colour – TV – eye - brain</a:t>
            </a:r>
          </a:p>
          <a:p>
            <a:pPr lvl="1"/>
            <a:r>
              <a:rPr lang="en-GB" b="1" dirty="0" smtClean="0">
                <a:solidFill>
                  <a:srgbClr val="660033"/>
                </a:solidFill>
              </a:rPr>
              <a:t>Crosses conventional levels</a:t>
            </a:r>
          </a:p>
          <a:p>
            <a:pPr lvl="2"/>
            <a:r>
              <a:rPr lang="en-GB" dirty="0" smtClean="0">
                <a:solidFill>
                  <a:srgbClr val="660033"/>
                </a:solidFill>
              </a:rPr>
              <a:t>Primary  (mass, volume and density) </a:t>
            </a:r>
          </a:p>
          <a:p>
            <a:pPr lvl="2"/>
            <a:r>
              <a:rPr lang="en-GB" dirty="0" smtClean="0">
                <a:solidFill>
                  <a:srgbClr val="660033"/>
                </a:solidFill>
              </a:rPr>
              <a:t>BSc (molecular orbital theory)</a:t>
            </a:r>
          </a:p>
          <a:p>
            <a:pPr lvl="1"/>
            <a:r>
              <a:rPr lang="en-GB" b="1" dirty="0" smtClean="0">
                <a:solidFill>
                  <a:srgbClr val="660033"/>
                </a:solidFill>
              </a:rPr>
              <a:t>Moves in and out of science, social science, humanities</a:t>
            </a:r>
          </a:p>
          <a:p>
            <a:pPr lvl="2"/>
            <a:r>
              <a:rPr lang="en-GB" dirty="0" smtClean="0">
                <a:solidFill>
                  <a:srgbClr val="660033"/>
                </a:solidFill>
              </a:rPr>
              <a:t>Drug action – receptors – cannabis - politics</a:t>
            </a:r>
          </a:p>
          <a:p>
            <a:pPr lvl="1"/>
            <a:r>
              <a:rPr lang="en-GB" dirty="0" smtClean="0">
                <a:solidFill>
                  <a:srgbClr val="660033"/>
                </a:solidFill>
              </a:rPr>
              <a:t>But </a:t>
            </a:r>
            <a:r>
              <a:rPr lang="en-GB" b="1" dirty="0" smtClean="0">
                <a:solidFill>
                  <a:srgbClr val="660033"/>
                </a:solidFill>
              </a:rPr>
              <a:t>not much stepwise knowledge building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743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Examples 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rmAutofit/>
          </a:bodyPr>
          <a:lstStyle/>
          <a:p>
            <a:pPr lvl="0"/>
            <a:r>
              <a:rPr lang="en-GB" b="1" dirty="0" smtClean="0">
                <a:solidFill>
                  <a:srgbClr val="660033"/>
                </a:solidFill>
              </a:rPr>
              <a:t>prior concepts</a:t>
            </a:r>
            <a:endParaRPr lang="en-GB" b="1" dirty="0">
              <a:solidFill>
                <a:srgbClr val="660033"/>
              </a:solidFill>
            </a:endParaRPr>
          </a:p>
          <a:p>
            <a:pPr lvl="1"/>
            <a:r>
              <a:rPr lang="en-GB" dirty="0">
                <a:solidFill>
                  <a:srgbClr val="660033"/>
                </a:solidFill>
              </a:rPr>
              <a:t>re-boiled </a:t>
            </a:r>
            <a:r>
              <a:rPr lang="en-GB" dirty="0" smtClean="0">
                <a:solidFill>
                  <a:srgbClr val="660033"/>
                </a:solidFill>
              </a:rPr>
              <a:t>water loses its oxygen – is it H</a:t>
            </a:r>
            <a:r>
              <a:rPr lang="en-GB" baseline="-25000" dirty="0" smtClean="0">
                <a:solidFill>
                  <a:srgbClr val="660033"/>
                </a:solidFill>
              </a:rPr>
              <a:t>2</a:t>
            </a:r>
            <a:r>
              <a:rPr lang="en-GB" dirty="0">
                <a:solidFill>
                  <a:srgbClr val="660033"/>
                </a:solidFill>
              </a:rPr>
              <a:t>?</a:t>
            </a:r>
            <a:endParaRPr lang="en-GB" baseline="-25000" dirty="0">
              <a:solidFill>
                <a:srgbClr val="660033"/>
              </a:solidFill>
            </a:endParaRPr>
          </a:p>
          <a:p>
            <a:pPr lvl="1"/>
            <a:r>
              <a:rPr lang="en-GB" dirty="0" smtClean="0">
                <a:solidFill>
                  <a:srgbClr val="660033"/>
                </a:solidFill>
              </a:rPr>
              <a:t>more water in a bottle when put in freezer?</a:t>
            </a:r>
            <a:endParaRPr lang="en-GB" dirty="0">
              <a:solidFill>
                <a:srgbClr val="660033"/>
              </a:solidFill>
            </a:endParaRPr>
          </a:p>
          <a:p>
            <a:pPr lvl="1"/>
            <a:r>
              <a:rPr lang="en-GB" dirty="0" smtClean="0">
                <a:solidFill>
                  <a:srgbClr val="660033"/>
                </a:solidFill>
              </a:rPr>
              <a:t>confusion </a:t>
            </a:r>
            <a:r>
              <a:rPr lang="en-GB" dirty="0">
                <a:solidFill>
                  <a:srgbClr val="660033"/>
                </a:solidFill>
              </a:rPr>
              <a:t>over </a:t>
            </a:r>
            <a:r>
              <a:rPr lang="en-GB" dirty="0" smtClean="0">
                <a:solidFill>
                  <a:srgbClr val="660033"/>
                </a:solidFill>
              </a:rPr>
              <a:t>density, </a:t>
            </a:r>
            <a:r>
              <a:rPr lang="en-GB" dirty="0">
                <a:solidFill>
                  <a:srgbClr val="660033"/>
                </a:solidFill>
              </a:rPr>
              <a:t>weight and mass</a:t>
            </a:r>
          </a:p>
          <a:p>
            <a:pPr lvl="0"/>
            <a:r>
              <a:rPr lang="en-GB" b="1" dirty="0" smtClean="0">
                <a:solidFill>
                  <a:srgbClr val="660033"/>
                </a:solidFill>
              </a:rPr>
              <a:t>Surfacing prior concepts</a:t>
            </a:r>
            <a:endParaRPr lang="en-GB" b="1" dirty="0">
              <a:solidFill>
                <a:srgbClr val="660033"/>
              </a:solidFill>
            </a:endParaRPr>
          </a:p>
          <a:p>
            <a:pPr lvl="1"/>
            <a:r>
              <a:rPr lang="en-GB" dirty="0" smtClean="0">
                <a:solidFill>
                  <a:srgbClr val="660033"/>
                </a:solidFill>
              </a:rPr>
              <a:t>Encourage fearless peer-to peer discussion </a:t>
            </a:r>
          </a:p>
          <a:p>
            <a:pPr lvl="1"/>
            <a:r>
              <a:rPr lang="en-GB" dirty="0" smtClean="0">
                <a:solidFill>
                  <a:srgbClr val="660033"/>
                </a:solidFill>
              </a:rPr>
              <a:t>Look for them to re-frame. e.g. Mary’s words: </a:t>
            </a:r>
          </a:p>
          <a:p>
            <a:pPr lvl="2"/>
            <a:r>
              <a:rPr lang="en-GB" i="1" dirty="0" smtClean="0">
                <a:solidFill>
                  <a:srgbClr val="660033"/>
                </a:solidFill>
              </a:rPr>
              <a:t>Volume</a:t>
            </a:r>
            <a:r>
              <a:rPr lang="en-GB" dirty="0" smtClean="0">
                <a:solidFill>
                  <a:srgbClr val="660033"/>
                </a:solidFill>
              </a:rPr>
              <a:t>: how much space it takes up</a:t>
            </a:r>
          </a:p>
          <a:p>
            <a:pPr lvl="2"/>
            <a:r>
              <a:rPr lang="en-GB" i="1" dirty="0" smtClean="0">
                <a:solidFill>
                  <a:srgbClr val="660033"/>
                </a:solidFill>
              </a:rPr>
              <a:t>Density</a:t>
            </a:r>
            <a:r>
              <a:rPr lang="en-GB" dirty="0" smtClean="0">
                <a:solidFill>
                  <a:srgbClr val="660033"/>
                </a:solidFill>
              </a:rPr>
              <a:t>: how spread out the molecules are</a:t>
            </a:r>
          </a:p>
          <a:p>
            <a:pPr lvl="2"/>
            <a:r>
              <a:rPr lang="en-GB" i="1" dirty="0" smtClean="0">
                <a:solidFill>
                  <a:srgbClr val="660033"/>
                </a:solidFill>
              </a:rPr>
              <a:t>Weight</a:t>
            </a:r>
            <a:r>
              <a:rPr lang="en-GB" dirty="0" smtClean="0">
                <a:solidFill>
                  <a:srgbClr val="660033"/>
                </a:solidFill>
              </a:rPr>
              <a:t> how much </a:t>
            </a:r>
            <a:r>
              <a:rPr lang="en-GB" dirty="0" smtClean="0">
                <a:solidFill>
                  <a:srgbClr val="660033"/>
                </a:solidFill>
              </a:rPr>
              <a:t>all </a:t>
            </a:r>
            <a:r>
              <a:rPr lang="en-GB" dirty="0" smtClean="0">
                <a:solidFill>
                  <a:srgbClr val="660033"/>
                </a:solidFill>
              </a:rPr>
              <a:t>the molecules weigh</a:t>
            </a:r>
            <a:endParaRPr lang="en-GB" dirty="0">
              <a:solidFill>
                <a:srgbClr val="660033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828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Using what’s around 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b="1" dirty="0" smtClean="0">
                <a:solidFill>
                  <a:srgbClr val="660033"/>
                </a:solidFill>
              </a:rPr>
              <a:t>Resources </a:t>
            </a:r>
            <a:r>
              <a:rPr lang="en-GB" b="1" dirty="0">
                <a:solidFill>
                  <a:srgbClr val="660033"/>
                </a:solidFill>
              </a:rPr>
              <a:t>in </a:t>
            </a:r>
            <a:r>
              <a:rPr lang="en-GB" b="1" dirty="0" smtClean="0">
                <a:solidFill>
                  <a:srgbClr val="660033"/>
                </a:solidFill>
              </a:rPr>
              <a:t>a wine bar!</a:t>
            </a:r>
            <a:endParaRPr lang="en-GB" b="1" dirty="0">
              <a:solidFill>
                <a:srgbClr val="660033"/>
              </a:solidFill>
            </a:endParaRPr>
          </a:p>
          <a:p>
            <a:pPr lvl="1"/>
            <a:r>
              <a:rPr lang="en-GB" dirty="0">
                <a:solidFill>
                  <a:srgbClr val="660033"/>
                </a:solidFill>
              </a:rPr>
              <a:t>Ice cubes floating </a:t>
            </a:r>
            <a:r>
              <a:rPr lang="en-GB" dirty="0" smtClean="0">
                <a:solidFill>
                  <a:srgbClr val="660033"/>
                </a:solidFill>
              </a:rPr>
              <a:t>(density)</a:t>
            </a:r>
            <a:endParaRPr lang="en-GB" dirty="0">
              <a:solidFill>
                <a:srgbClr val="660033"/>
              </a:solidFill>
            </a:endParaRPr>
          </a:p>
          <a:p>
            <a:pPr lvl="1"/>
            <a:r>
              <a:rPr lang="en-GB" dirty="0">
                <a:solidFill>
                  <a:srgbClr val="660033"/>
                </a:solidFill>
              </a:rPr>
              <a:t>Dropping </a:t>
            </a:r>
            <a:r>
              <a:rPr lang="en-GB" dirty="0" smtClean="0">
                <a:solidFill>
                  <a:srgbClr val="660033"/>
                </a:solidFill>
              </a:rPr>
              <a:t>sugar </a:t>
            </a:r>
            <a:r>
              <a:rPr lang="en-GB" dirty="0">
                <a:solidFill>
                  <a:srgbClr val="660033"/>
                </a:solidFill>
              </a:rPr>
              <a:t>cubes into a </a:t>
            </a:r>
            <a:r>
              <a:rPr lang="en-GB" dirty="0" smtClean="0">
                <a:solidFill>
                  <a:srgbClr val="660033"/>
                </a:solidFill>
              </a:rPr>
              <a:t>cup (relative velocity) </a:t>
            </a:r>
            <a:endParaRPr lang="en-GB" dirty="0">
              <a:solidFill>
                <a:srgbClr val="660033"/>
              </a:solidFill>
            </a:endParaRPr>
          </a:p>
          <a:p>
            <a:pPr lvl="1"/>
            <a:r>
              <a:rPr lang="en-GB" dirty="0" smtClean="0">
                <a:solidFill>
                  <a:srgbClr val="660033"/>
                </a:solidFill>
              </a:rPr>
              <a:t>reflected colours </a:t>
            </a:r>
            <a:r>
              <a:rPr lang="en-GB" dirty="0">
                <a:solidFill>
                  <a:srgbClr val="660033"/>
                </a:solidFill>
              </a:rPr>
              <a:t>o</a:t>
            </a:r>
            <a:r>
              <a:rPr lang="en-GB" dirty="0" smtClean="0">
                <a:solidFill>
                  <a:srgbClr val="660033"/>
                </a:solidFill>
              </a:rPr>
              <a:t>n CD (diffraction, white light)</a:t>
            </a:r>
          </a:p>
          <a:p>
            <a:pPr lvl="1"/>
            <a:r>
              <a:rPr lang="en-GB" dirty="0" smtClean="0">
                <a:solidFill>
                  <a:srgbClr val="660033"/>
                </a:solidFill>
              </a:rPr>
              <a:t>Bicycle lights (circuits, switches) </a:t>
            </a:r>
            <a:endParaRPr lang="en-GB" dirty="0">
              <a:solidFill>
                <a:srgbClr val="660033"/>
              </a:solidFill>
            </a:endParaRPr>
          </a:p>
          <a:p>
            <a:pPr marL="0" lv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211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Creative teaching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472608"/>
          </a:xfrm>
        </p:spPr>
        <p:txBody>
          <a:bodyPr>
            <a:normAutofit fontScale="77500" lnSpcReduction="20000"/>
          </a:bodyPr>
          <a:lstStyle/>
          <a:p>
            <a:pPr lvl="0">
              <a:spcAft>
                <a:spcPts val="600"/>
              </a:spcAft>
            </a:pPr>
            <a:r>
              <a:rPr lang="en-GB" b="1" dirty="0" smtClean="0">
                <a:solidFill>
                  <a:srgbClr val="660033"/>
                </a:solidFill>
              </a:rPr>
              <a:t>Listening </a:t>
            </a:r>
            <a:r>
              <a:rPr lang="en-GB" b="1" dirty="0">
                <a:solidFill>
                  <a:srgbClr val="660033"/>
                </a:solidFill>
              </a:rPr>
              <a:t>hard </a:t>
            </a:r>
            <a:r>
              <a:rPr lang="en-GB" dirty="0">
                <a:solidFill>
                  <a:srgbClr val="660033"/>
                </a:solidFill>
              </a:rPr>
              <a:t>to exactly what they are </a:t>
            </a:r>
            <a:r>
              <a:rPr lang="en-GB" dirty="0" smtClean="0">
                <a:solidFill>
                  <a:srgbClr val="660033"/>
                </a:solidFill>
              </a:rPr>
              <a:t>saying</a:t>
            </a:r>
          </a:p>
          <a:p>
            <a:pPr lvl="1">
              <a:spcAft>
                <a:spcPts val="600"/>
              </a:spcAft>
            </a:pPr>
            <a:r>
              <a:rPr lang="en-GB" dirty="0" smtClean="0">
                <a:solidFill>
                  <a:srgbClr val="660033"/>
                </a:solidFill>
              </a:rPr>
              <a:t>Responding to their agenda not just your own </a:t>
            </a:r>
            <a:endParaRPr lang="en-GB" dirty="0">
              <a:solidFill>
                <a:srgbClr val="660033"/>
              </a:solidFill>
            </a:endParaRPr>
          </a:p>
          <a:p>
            <a:pPr lvl="0">
              <a:spcAft>
                <a:spcPts val="600"/>
              </a:spcAft>
            </a:pPr>
            <a:r>
              <a:rPr lang="en-GB" dirty="0" smtClean="0">
                <a:solidFill>
                  <a:srgbClr val="660033"/>
                </a:solidFill>
              </a:rPr>
              <a:t>Allowing </a:t>
            </a:r>
            <a:r>
              <a:rPr lang="en-GB" b="1" dirty="0">
                <a:solidFill>
                  <a:srgbClr val="660033"/>
                </a:solidFill>
              </a:rPr>
              <a:t>lots of </a:t>
            </a:r>
            <a:r>
              <a:rPr lang="en-GB" b="1" dirty="0" smtClean="0">
                <a:solidFill>
                  <a:srgbClr val="660033"/>
                </a:solidFill>
              </a:rPr>
              <a:t>discussion time </a:t>
            </a:r>
            <a:r>
              <a:rPr lang="en-GB" dirty="0">
                <a:solidFill>
                  <a:srgbClr val="660033"/>
                </a:solidFill>
              </a:rPr>
              <a:t>for their ideas to </a:t>
            </a:r>
            <a:r>
              <a:rPr lang="en-GB" dirty="0" smtClean="0">
                <a:solidFill>
                  <a:srgbClr val="660033"/>
                </a:solidFill>
              </a:rPr>
              <a:t>surface</a:t>
            </a:r>
          </a:p>
          <a:p>
            <a:pPr lvl="1">
              <a:spcAft>
                <a:spcPts val="600"/>
              </a:spcAft>
            </a:pPr>
            <a:r>
              <a:rPr lang="en-GB" dirty="0" smtClean="0">
                <a:solidFill>
                  <a:srgbClr val="660033"/>
                </a:solidFill>
              </a:rPr>
              <a:t>Tolerate misinformed ideas without interrupting </a:t>
            </a:r>
            <a:endParaRPr lang="en-GB" dirty="0">
              <a:solidFill>
                <a:srgbClr val="660033"/>
              </a:solidFill>
            </a:endParaRPr>
          </a:p>
          <a:p>
            <a:pPr lvl="0">
              <a:spcAft>
                <a:spcPts val="600"/>
              </a:spcAft>
            </a:pPr>
            <a:r>
              <a:rPr lang="en-GB" b="1" dirty="0">
                <a:solidFill>
                  <a:srgbClr val="660033"/>
                </a:solidFill>
              </a:rPr>
              <a:t>Building confidence </a:t>
            </a:r>
            <a:r>
              <a:rPr lang="en-GB" dirty="0">
                <a:solidFill>
                  <a:srgbClr val="660033"/>
                </a:solidFill>
              </a:rPr>
              <a:t>to express </a:t>
            </a:r>
            <a:r>
              <a:rPr lang="en-GB" dirty="0" smtClean="0">
                <a:solidFill>
                  <a:srgbClr val="660033"/>
                </a:solidFill>
              </a:rPr>
              <a:t>ideas</a:t>
            </a:r>
          </a:p>
          <a:p>
            <a:pPr lvl="1">
              <a:spcAft>
                <a:spcPts val="600"/>
              </a:spcAft>
            </a:pPr>
            <a:r>
              <a:rPr lang="en-GB" dirty="0" smtClean="0">
                <a:solidFill>
                  <a:srgbClr val="660033"/>
                </a:solidFill>
              </a:rPr>
              <a:t>after </a:t>
            </a:r>
            <a:r>
              <a:rPr lang="en-GB" dirty="0">
                <a:solidFill>
                  <a:srgbClr val="660033"/>
                </a:solidFill>
              </a:rPr>
              <a:t>years of being made to feel stupid</a:t>
            </a:r>
          </a:p>
          <a:p>
            <a:pPr lvl="0">
              <a:spcAft>
                <a:spcPts val="600"/>
              </a:spcAft>
            </a:pPr>
            <a:r>
              <a:rPr lang="en-GB" b="1" dirty="0">
                <a:solidFill>
                  <a:srgbClr val="660033"/>
                </a:solidFill>
              </a:rPr>
              <a:t>Seeing </a:t>
            </a:r>
            <a:r>
              <a:rPr lang="en-GB" b="1" dirty="0" smtClean="0">
                <a:solidFill>
                  <a:srgbClr val="660033"/>
                </a:solidFill>
              </a:rPr>
              <a:t>links </a:t>
            </a:r>
            <a:r>
              <a:rPr lang="en-GB" dirty="0">
                <a:solidFill>
                  <a:srgbClr val="660033"/>
                </a:solidFill>
              </a:rPr>
              <a:t>between everyday experience and underlying </a:t>
            </a:r>
            <a:r>
              <a:rPr lang="en-GB" dirty="0" smtClean="0">
                <a:solidFill>
                  <a:srgbClr val="660033"/>
                </a:solidFill>
              </a:rPr>
              <a:t>concepts</a:t>
            </a:r>
            <a:endParaRPr lang="en-GB" dirty="0">
              <a:solidFill>
                <a:srgbClr val="660033"/>
              </a:solidFill>
            </a:endParaRPr>
          </a:p>
          <a:p>
            <a:pPr lvl="1">
              <a:spcAft>
                <a:spcPts val="600"/>
              </a:spcAft>
            </a:pPr>
            <a:r>
              <a:rPr lang="en-GB" dirty="0">
                <a:solidFill>
                  <a:srgbClr val="660033"/>
                </a:solidFill>
              </a:rPr>
              <a:t>From tea to dissolving to molecules to bonding</a:t>
            </a:r>
          </a:p>
          <a:p>
            <a:pPr lvl="1">
              <a:spcAft>
                <a:spcPts val="600"/>
              </a:spcAft>
            </a:pPr>
            <a:r>
              <a:rPr lang="en-GB" dirty="0">
                <a:solidFill>
                  <a:srgbClr val="660033"/>
                </a:solidFill>
              </a:rPr>
              <a:t>From moon to reflection to rays to models to nature of light</a:t>
            </a:r>
          </a:p>
          <a:p>
            <a:pPr lvl="1">
              <a:spcAft>
                <a:spcPts val="600"/>
              </a:spcAft>
            </a:pPr>
            <a:r>
              <a:rPr lang="en-GB" dirty="0">
                <a:solidFill>
                  <a:srgbClr val="660033"/>
                </a:solidFill>
              </a:rPr>
              <a:t>From TV to colour to eyes to retina to optic nerve to brain to visual </a:t>
            </a:r>
            <a:r>
              <a:rPr lang="en-GB" dirty="0" smtClean="0">
                <a:solidFill>
                  <a:srgbClr val="660033"/>
                </a:solidFill>
              </a:rPr>
              <a:t>cortex</a:t>
            </a:r>
          </a:p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srgbClr val="660033"/>
                </a:solidFill>
              </a:rPr>
              <a:t>Using simple resources </a:t>
            </a:r>
            <a:r>
              <a:rPr lang="en-GB" dirty="0" smtClean="0">
                <a:solidFill>
                  <a:srgbClr val="660033"/>
                </a:solidFill>
              </a:rPr>
              <a:t>around you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26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Altered role of the teacher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472608"/>
          </a:xfrm>
        </p:spPr>
        <p:txBody>
          <a:bodyPr>
            <a:normAutofit fontScale="70000" lnSpcReduction="20000"/>
          </a:bodyPr>
          <a:lstStyle/>
          <a:p>
            <a:pPr lvl="0">
              <a:spcAft>
                <a:spcPts val="600"/>
              </a:spcAft>
            </a:pPr>
            <a:r>
              <a:rPr lang="en-GB" dirty="0" smtClean="0">
                <a:solidFill>
                  <a:srgbClr val="660033"/>
                </a:solidFill>
              </a:rPr>
              <a:t>acknowledge and </a:t>
            </a:r>
            <a:r>
              <a:rPr lang="en-GB" b="1" dirty="0" smtClean="0">
                <a:solidFill>
                  <a:srgbClr val="660033"/>
                </a:solidFill>
              </a:rPr>
              <a:t>overcome fears</a:t>
            </a:r>
            <a:r>
              <a:rPr lang="en-GB" dirty="0" smtClean="0">
                <a:solidFill>
                  <a:srgbClr val="660033"/>
                </a:solidFill>
              </a:rPr>
              <a:t>:</a:t>
            </a:r>
          </a:p>
          <a:p>
            <a:pPr lvl="1">
              <a:spcAft>
                <a:spcPts val="600"/>
              </a:spcAft>
            </a:pPr>
            <a:r>
              <a:rPr lang="en-GB" dirty="0" smtClean="0">
                <a:solidFill>
                  <a:srgbClr val="660033"/>
                </a:solidFill>
              </a:rPr>
              <a:t>not </a:t>
            </a:r>
            <a:r>
              <a:rPr lang="en-GB" dirty="0">
                <a:solidFill>
                  <a:srgbClr val="660033"/>
                </a:solidFill>
              </a:rPr>
              <a:t>knowing facts or understanding </a:t>
            </a:r>
            <a:r>
              <a:rPr lang="en-GB" dirty="0" smtClean="0">
                <a:solidFill>
                  <a:srgbClr val="660033"/>
                </a:solidFill>
              </a:rPr>
              <a:t>theories</a:t>
            </a:r>
          </a:p>
          <a:p>
            <a:pPr lvl="1">
              <a:spcAft>
                <a:spcPts val="600"/>
              </a:spcAft>
            </a:pPr>
            <a:r>
              <a:rPr lang="en-GB" dirty="0">
                <a:solidFill>
                  <a:srgbClr val="660033"/>
                </a:solidFill>
              </a:rPr>
              <a:t>b</a:t>
            </a:r>
            <a:r>
              <a:rPr lang="en-GB" dirty="0" smtClean="0">
                <a:solidFill>
                  <a:srgbClr val="660033"/>
                </a:solidFill>
              </a:rPr>
              <a:t>eing ridiculed </a:t>
            </a:r>
            <a:r>
              <a:rPr lang="en-GB" dirty="0">
                <a:solidFill>
                  <a:srgbClr val="660033"/>
                </a:solidFill>
              </a:rPr>
              <a:t>after being found out – </a:t>
            </a:r>
            <a:r>
              <a:rPr lang="en-GB" dirty="0" smtClean="0">
                <a:solidFill>
                  <a:srgbClr val="660033"/>
                </a:solidFill>
              </a:rPr>
              <a:t>losing </a:t>
            </a:r>
            <a:r>
              <a:rPr lang="en-GB" dirty="0">
                <a:solidFill>
                  <a:srgbClr val="660033"/>
                </a:solidFill>
              </a:rPr>
              <a:t>authority 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660033"/>
                </a:solidFill>
              </a:rPr>
              <a:t>think </a:t>
            </a:r>
            <a:r>
              <a:rPr lang="en-GB" dirty="0">
                <a:solidFill>
                  <a:srgbClr val="660033"/>
                </a:solidFill>
              </a:rPr>
              <a:t>about </a:t>
            </a:r>
            <a:r>
              <a:rPr lang="en-GB" b="1" dirty="0">
                <a:solidFill>
                  <a:srgbClr val="660033"/>
                </a:solidFill>
              </a:rPr>
              <a:t>the </a:t>
            </a:r>
            <a:r>
              <a:rPr lang="en-GB" b="1" dirty="0" smtClean="0">
                <a:solidFill>
                  <a:srgbClr val="660033"/>
                </a:solidFill>
              </a:rPr>
              <a:t>advantages you have </a:t>
            </a:r>
            <a:r>
              <a:rPr lang="en-GB" dirty="0" smtClean="0">
                <a:solidFill>
                  <a:srgbClr val="660033"/>
                </a:solidFill>
              </a:rPr>
              <a:t>– </a:t>
            </a:r>
            <a:r>
              <a:rPr lang="en-GB" dirty="0">
                <a:solidFill>
                  <a:srgbClr val="660033"/>
                </a:solidFill>
              </a:rPr>
              <a:t>vocab, </a:t>
            </a:r>
            <a:r>
              <a:rPr lang="en-GB" dirty="0" smtClean="0">
                <a:solidFill>
                  <a:srgbClr val="660033"/>
                </a:solidFill>
              </a:rPr>
              <a:t>confidence, a map</a:t>
            </a:r>
            <a:endParaRPr lang="en-GB" dirty="0">
              <a:solidFill>
                <a:srgbClr val="660033"/>
              </a:solidFill>
            </a:endParaRPr>
          </a:p>
          <a:p>
            <a:pPr lvl="0">
              <a:spcAft>
                <a:spcPts val="600"/>
              </a:spcAft>
            </a:pPr>
            <a:r>
              <a:rPr lang="en-GB" b="1" dirty="0" smtClean="0">
                <a:solidFill>
                  <a:srgbClr val="660033"/>
                </a:solidFill>
              </a:rPr>
              <a:t>facilitate</a:t>
            </a:r>
            <a:r>
              <a:rPr lang="en-GB" dirty="0" smtClean="0">
                <a:solidFill>
                  <a:srgbClr val="660033"/>
                </a:solidFill>
              </a:rPr>
              <a:t> </a:t>
            </a:r>
            <a:r>
              <a:rPr lang="en-GB" dirty="0">
                <a:solidFill>
                  <a:srgbClr val="660033"/>
                </a:solidFill>
              </a:rPr>
              <a:t>as well as </a:t>
            </a:r>
            <a:r>
              <a:rPr lang="en-GB" dirty="0" smtClean="0">
                <a:solidFill>
                  <a:srgbClr val="660033"/>
                </a:solidFill>
              </a:rPr>
              <a:t>offer expert knowledge </a:t>
            </a:r>
          </a:p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srgbClr val="660033"/>
                </a:solidFill>
              </a:rPr>
              <a:t>Seek understanding </a:t>
            </a:r>
            <a:r>
              <a:rPr lang="en-GB" dirty="0" smtClean="0">
                <a:solidFill>
                  <a:srgbClr val="660033"/>
                </a:solidFill>
              </a:rPr>
              <a:t>of concepts</a:t>
            </a:r>
          </a:p>
          <a:p>
            <a:pPr lvl="1">
              <a:spcAft>
                <a:spcPts val="600"/>
              </a:spcAft>
            </a:pPr>
            <a:r>
              <a:rPr lang="en-GB" dirty="0">
                <a:solidFill>
                  <a:srgbClr val="660033"/>
                </a:solidFill>
              </a:rPr>
              <a:t>f</a:t>
            </a:r>
            <a:r>
              <a:rPr lang="en-GB" dirty="0" smtClean="0">
                <a:solidFill>
                  <a:srgbClr val="660033"/>
                </a:solidFill>
              </a:rPr>
              <a:t>ill in factual </a:t>
            </a:r>
            <a:r>
              <a:rPr lang="en-GB" dirty="0">
                <a:solidFill>
                  <a:srgbClr val="660033"/>
                </a:solidFill>
              </a:rPr>
              <a:t>knowledge </a:t>
            </a:r>
            <a:r>
              <a:rPr lang="en-GB" dirty="0" smtClean="0">
                <a:solidFill>
                  <a:srgbClr val="660033"/>
                </a:solidFill>
              </a:rPr>
              <a:t>later</a:t>
            </a:r>
          </a:p>
          <a:p>
            <a:pPr lvl="0">
              <a:spcAft>
                <a:spcPts val="600"/>
              </a:spcAft>
            </a:pPr>
            <a:r>
              <a:rPr lang="en-GB" dirty="0" smtClean="0">
                <a:solidFill>
                  <a:srgbClr val="660033"/>
                </a:solidFill>
              </a:rPr>
              <a:t>Let </a:t>
            </a:r>
            <a:r>
              <a:rPr lang="en-GB" dirty="0">
                <a:solidFill>
                  <a:srgbClr val="660033"/>
                </a:solidFill>
              </a:rPr>
              <a:t>tentative or wrong </a:t>
            </a:r>
            <a:r>
              <a:rPr lang="en-GB" b="1" dirty="0">
                <a:solidFill>
                  <a:srgbClr val="660033"/>
                </a:solidFill>
              </a:rPr>
              <a:t>thoughts float around </a:t>
            </a:r>
            <a:r>
              <a:rPr lang="en-GB" dirty="0">
                <a:solidFill>
                  <a:srgbClr val="660033"/>
                </a:solidFill>
              </a:rPr>
              <a:t>a </a:t>
            </a:r>
            <a:r>
              <a:rPr lang="en-GB" dirty="0" smtClean="0">
                <a:solidFill>
                  <a:srgbClr val="660033"/>
                </a:solidFill>
              </a:rPr>
              <a:t>while</a:t>
            </a:r>
          </a:p>
          <a:p>
            <a:pPr lvl="1">
              <a:spcAft>
                <a:spcPts val="600"/>
              </a:spcAft>
            </a:pPr>
            <a:r>
              <a:rPr lang="en-GB" dirty="0" smtClean="0">
                <a:solidFill>
                  <a:srgbClr val="660033"/>
                </a:solidFill>
              </a:rPr>
              <a:t>peer </a:t>
            </a:r>
            <a:r>
              <a:rPr lang="en-GB" dirty="0">
                <a:solidFill>
                  <a:srgbClr val="660033"/>
                </a:solidFill>
              </a:rPr>
              <a:t>discussion </a:t>
            </a:r>
            <a:r>
              <a:rPr lang="en-GB" dirty="0" smtClean="0">
                <a:solidFill>
                  <a:srgbClr val="660033"/>
                </a:solidFill>
              </a:rPr>
              <a:t>might sort </a:t>
            </a:r>
            <a:r>
              <a:rPr lang="en-GB" dirty="0">
                <a:solidFill>
                  <a:srgbClr val="660033"/>
                </a:solidFill>
              </a:rPr>
              <a:t>out some flawed thinking</a:t>
            </a:r>
          </a:p>
          <a:p>
            <a:pPr lvl="0">
              <a:spcAft>
                <a:spcPts val="600"/>
              </a:spcAft>
            </a:pPr>
            <a:r>
              <a:rPr lang="en-GB" b="1" dirty="0">
                <a:solidFill>
                  <a:srgbClr val="660033"/>
                </a:solidFill>
              </a:rPr>
              <a:t>Judge</a:t>
            </a:r>
            <a:r>
              <a:rPr lang="en-GB" dirty="0">
                <a:solidFill>
                  <a:srgbClr val="660033"/>
                </a:solidFill>
              </a:rPr>
              <a:t> when to come in </a:t>
            </a:r>
          </a:p>
          <a:p>
            <a:pPr lvl="1">
              <a:spcAft>
                <a:spcPts val="600"/>
              </a:spcAft>
            </a:pPr>
            <a:r>
              <a:rPr lang="en-GB" dirty="0">
                <a:solidFill>
                  <a:srgbClr val="660033"/>
                </a:solidFill>
              </a:rPr>
              <a:t>Identify </a:t>
            </a:r>
            <a:r>
              <a:rPr lang="en-GB" dirty="0" smtClean="0">
                <a:solidFill>
                  <a:srgbClr val="660033"/>
                </a:solidFill>
              </a:rPr>
              <a:t>broad areas </a:t>
            </a:r>
            <a:r>
              <a:rPr lang="en-GB" dirty="0">
                <a:solidFill>
                  <a:srgbClr val="660033"/>
                </a:solidFill>
              </a:rPr>
              <a:t>of science – navigating the map</a:t>
            </a:r>
          </a:p>
          <a:p>
            <a:pPr lvl="1">
              <a:spcAft>
                <a:spcPts val="600"/>
              </a:spcAft>
            </a:pPr>
            <a:r>
              <a:rPr lang="en-GB" dirty="0">
                <a:solidFill>
                  <a:srgbClr val="660033"/>
                </a:solidFill>
              </a:rPr>
              <a:t>Decide what is fundamental </a:t>
            </a:r>
            <a:r>
              <a:rPr lang="en-GB" dirty="0" smtClean="0">
                <a:solidFill>
                  <a:srgbClr val="660033"/>
                </a:solidFill>
              </a:rPr>
              <a:t>- focus </a:t>
            </a:r>
            <a:r>
              <a:rPr lang="en-GB" dirty="0">
                <a:solidFill>
                  <a:srgbClr val="660033"/>
                </a:solidFill>
              </a:rPr>
              <a:t>on concept</a:t>
            </a:r>
          </a:p>
          <a:p>
            <a:pPr lvl="1">
              <a:spcAft>
                <a:spcPts val="600"/>
              </a:spcAft>
            </a:pPr>
            <a:r>
              <a:rPr lang="en-GB" dirty="0">
                <a:solidFill>
                  <a:srgbClr val="660033"/>
                </a:solidFill>
              </a:rPr>
              <a:t>Defer factual material you don’t know till next time</a:t>
            </a:r>
          </a:p>
          <a:p>
            <a:pPr lvl="1">
              <a:spcAft>
                <a:spcPts val="600"/>
              </a:spcAft>
            </a:pPr>
            <a:r>
              <a:rPr lang="en-GB" dirty="0">
                <a:solidFill>
                  <a:srgbClr val="660033"/>
                </a:solidFill>
              </a:rPr>
              <a:t>Set everyone a challenge to find out detail </a:t>
            </a:r>
          </a:p>
        </p:txBody>
      </p:sp>
    </p:spTree>
    <p:extLst>
      <p:ext uri="{BB962C8B-B14F-4D97-AF65-F5344CB8AC3E}">
        <p14:creationId xmlns:p14="http://schemas.microsoft.com/office/powerpoint/2010/main" val="56710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b="1" dirty="0" smtClean="0">
                <a:solidFill>
                  <a:srgbClr val="756D43"/>
                </a:solidFill>
              </a:rPr>
              <a:t>Discussion points </a:t>
            </a:r>
            <a:r>
              <a:rPr lang="en-GB" sz="2800" dirty="0" smtClean="0"/>
              <a:t/>
            </a:r>
            <a:br>
              <a:rPr lang="en-GB" sz="2800" dirty="0" smtClean="0"/>
            </a:b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904656"/>
          </a:xfrm>
        </p:spPr>
        <p:txBody>
          <a:bodyPr>
            <a:normAutofit fontScale="77500" lnSpcReduction="20000"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GB" dirty="0" smtClean="0">
                <a:solidFill>
                  <a:srgbClr val="660033"/>
                </a:solidFill>
              </a:rPr>
              <a:t>It’s undoubtedly attractive for adults. But what does it amount to? </a:t>
            </a:r>
          </a:p>
          <a:p>
            <a:pPr>
              <a:spcAft>
                <a:spcPts val="1800"/>
              </a:spcAft>
            </a:pPr>
            <a:r>
              <a:rPr lang="en-GB" b="1" dirty="0" smtClean="0">
                <a:solidFill>
                  <a:srgbClr val="660033"/>
                </a:solidFill>
              </a:rPr>
              <a:t>Gains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660033"/>
                </a:solidFill>
              </a:rPr>
              <a:t>Engages and motivates people who are disaffected with science 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660033"/>
                </a:solidFill>
              </a:rPr>
              <a:t>Puts science on their intellectual map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660033"/>
                </a:solidFill>
              </a:rPr>
              <a:t>Stimulates understanding of fundamental concepts</a:t>
            </a:r>
          </a:p>
          <a:p>
            <a:pPr>
              <a:spcAft>
                <a:spcPts val="1800"/>
              </a:spcAft>
            </a:pPr>
            <a:r>
              <a:rPr lang="en-GB" b="1" dirty="0" smtClean="0">
                <a:solidFill>
                  <a:srgbClr val="660033"/>
                </a:solidFill>
              </a:rPr>
              <a:t>Losses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660033"/>
                </a:solidFill>
              </a:rPr>
              <a:t>Doesn’t build-up much detailed knowledge on a topic 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660033"/>
                </a:solidFill>
              </a:rPr>
              <a:t>Gives little sense of disciplines as wholes</a:t>
            </a:r>
          </a:p>
          <a:p>
            <a:pPr lvl="1">
              <a:spcAft>
                <a:spcPts val="1800"/>
              </a:spcAft>
            </a:pPr>
            <a:r>
              <a:rPr lang="en-GB" sz="2900" dirty="0" smtClean="0">
                <a:solidFill>
                  <a:srgbClr val="660033"/>
                </a:solidFill>
              </a:rPr>
              <a:t>Needs to be complemented by practical work</a:t>
            </a:r>
          </a:p>
          <a:p>
            <a:pPr lvl="1">
              <a:spcAft>
                <a:spcPts val="1800"/>
              </a:spcAft>
            </a:pPr>
            <a:r>
              <a:rPr lang="en-GB" sz="2900" dirty="0" smtClean="0">
                <a:solidFill>
                  <a:srgbClr val="660033"/>
                </a:solidFill>
              </a:rPr>
              <a:t>Gives no insight into beauty of mathematical explanation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56D43"/>
                </a:solidFill>
              </a:rPr>
              <a:t>Points to discuss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dirty="0" smtClean="0">
              <a:solidFill>
                <a:srgbClr val="756D43"/>
              </a:solidFill>
            </a:endParaRPr>
          </a:p>
          <a:p>
            <a:r>
              <a:rPr lang="en-GB" dirty="0" smtClean="0">
                <a:solidFill>
                  <a:srgbClr val="660033"/>
                </a:solidFill>
              </a:rPr>
              <a:t>What do you make of the observations?</a:t>
            </a:r>
          </a:p>
          <a:p>
            <a:endParaRPr lang="en-GB" sz="2000" dirty="0" smtClean="0">
              <a:solidFill>
                <a:srgbClr val="660033"/>
              </a:solidFill>
            </a:endParaRPr>
          </a:p>
          <a:p>
            <a:r>
              <a:rPr lang="en-GB" dirty="0" smtClean="0">
                <a:solidFill>
                  <a:srgbClr val="660033"/>
                </a:solidFill>
              </a:rPr>
              <a:t>Does it have anything to say about formal learning?</a:t>
            </a:r>
          </a:p>
          <a:p>
            <a:endParaRPr lang="en-GB" sz="1600" dirty="0">
              <a:solidFill>
                <a:srgbClr val="660033"/>
              </a:solidFill>
            </a:endParaRPr>
          </a:p>
          <a:p>
            <a:pPr marL="0" indent="0">
              <a:buNone/>
            </a:pPr>
            <a:r>
              <a:rPr lang="en-GB" sz="2800" b="1" smtClean="0">
                <a:solidFill>
                  <a:srgbClr val="756D43"/>
                </a:solidFill>
              </a:rPr>
              <a:t>Further detail in: </a:t>
            </a:r>
            <a:endParaRPr lang="en-GB" sz="2800" b="1" dirty="0" smtClean="0">
              <a:solidFill>
                <a:srgbClr val="756D43"/>
              </a:solidFill>
            </a:endParaRPr>
          </a:p>
          <a:p>
            <a:pPr lvl="1"/>
            <a:r>
              <a:rPr lang="en-GB" sz="2000" i="1" dirty="0" smtClean="0">
                <a:solidFill>
                  <a:srgbClr val="660033"/>
                </a:solidFill>
              </a:rPr>
              <a:t>Getting to Grips with Science: a fresh approach for the curious</a:t>
            </a:r>
          </a:p>
          <a:p>
            <a:pPr lvl="1"/>
            <a:r>
              <a:rPr lang="en-GB" sz="2000" i="1" dirty="0" smtClean="0">
                <a:solidFill>
                  <a:srgbClr val="660033"/>
                </a:solidFill>
              </a:rPr>
              <a:t>Why Icebergs Float: exploring science in everyday life </a:t>
            </a:r>
            <a:endParaRPr lang="en-GB" sz="2000" i="1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9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675</Words>
  <Application>Microsoft Office PowerPoint</Application>
  <PresentationFormat>On-screen Show (4:3)</PresentationFormat>
  <Paragraphs>125</Paragraphs>
  <Slides>14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Points to discuss</vt:lpstr>
      <vt:lpstr>An alternative approach  </vt:lpstr>
      <vt:lpstr>How it works</vt:lpstr>
      <vt:lpstr>Listening in...</vt:lpstr>
      <vt:lpstr>Observations</vt:lpstr>
      <vt:lpstr>Observations</vt:lpstr>
      <vt:lpstr>Observations</vt:lpstr>
      <vt:lpstr>Examples </vt:lpstr>
      <vt:lpstr>Using what’s around </vt:lpstr>
      <vt:lpstr>Creative teaching</vt:lpstr>
      <vt:lpstr>Altered role of the teacher</vt:lpstr>
      <vt:lpstr>Discussion points  </vt:lpstr>
      <vt:lpstr>Points to discuss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andrewmorris</dc:creator>
  <cp:lastModifiedBy>Andrew Morris</cp:lastModifiedBy>
  <cp:revision>66</cp:revision>
  <dcterms:created xsi:type="dcterms:W3CDTF">2015-11-02T16:31:28Z</dcterms:created>
  <dcterms:modified xsi:type="dcterms:W3CDTF">2016-11-17T11:16:57Z</dcterms:modified>
</cp:coreProperties>
</file>