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6" r:id="rId5"/>
    <p:sldId id="267" r:id="rId6"/>
    <p:sldId id="261" r:id="rId7"/>
    <p:sldId id="257" r:id="rId8"/>
    <p:sldId id="262" r:id="rId9"/>
    <p:sldId id="268" r:id="rId10"/>
    <p:sldId id="269" r:id="rId11"/>
    <p:sldId id="263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6D43"/>
    <a:srgbClr val="993300"/>
    <a:srgbClr val="8A8050"/>
    <a:srgbClr val="A59A6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3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3D09B-3215-410E-A81D-EEAE912B992B}" type="datetimeFigureOut">
              <a:rPr lang="en-GB" smtClean="0"/>
              <a:pPr/>
              <a:t>30/11/2015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326779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5085184"/>
            <a:ext cx="6688832" cy="1772816"/>
          </a:xfrm>
        </p:spPr>
        <p:txBody>
          <a:bodyPr>
            <a:noAutofit/>
          </a:bodyPr>
          <a:lstStyle/>
          <a:p>
            <a:r>
              <a:rPr lang="en-GB" sz="4400" b="1" dirty="0" smtClean="0">
                <a:solidFill>
                  <a:srgbClr val="756D43"/>
                </a:solidFill>
              </a:rPr>
              <a:t>Science discussion groups</a:t>
            </a:r>
          </a:p>
          <a:p>
            <a:r>
              <a:rPr lang="en-GB" sz="3268" b="1" dirty="0" smtClean="0">
                <a:solidFill>
                  <a:srgbClr val="756D43"/>
                </a:solidFill>
              </a:rPr>
              <a:t>Look</a:t>
            </a:r>
            <a:r>
              <a:rPr lang="en-GB" sz="3600" b="1" dirty="0" smtClean="0">
                <a:solidFill>
                  <a:srgbClr val="756D43"/>
                </a:solidFill>
              </a:rPr>
              <a:t> mum, no syllabus!</a:t>
            </a:r>
            <a:endParaRPr lang="en-GB" sz="3600" b="1" dirty="0">
              <a:solidFill>
                <a:srgbClr val="756D43"/>
              </a:solidFill>
            </a:endParaRPr>
          </a:p>
        </p:txBody>
      </p:sp>
      <p:pic>
        <p:nvPicPr>
          <p:cNvPr id="5" name="Picture 4" descr="F:\2008\2008-10-06 001 science group 2\DSCF0422 (2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56D43"/>
                </a:solidFill>
              </a:rPr>
              <a:t>Points to discuss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 smtClean="0">
              <a:solidFill>
                <a:srgbClr val="756D43"/>
              </a:solidFill>
            </a:endParaRPr>
          </a:p>
          <a:p>
            <a:r>
              <a:rPr lang="en-GB" dirty="0" smtClean="0">
                <a:solidFill>
                  <a:srgbClr val="993300"/>
                </a:solidFill>
              </a:rPr>
              <a:t>What do you make of the observations?</a:t>
            </a:r>
          </a:p>
          <a:p>
            <a:endParaRPr lang="en-GB" sz="2000" dirty="0" smtClean="0">
              <a:solidFill>
                <a:srgbClr val="993300"/>
              </a:solidFill>
            </a:endParaRPr>
          </a:p>
          <a:p>
            <a:r>
              <a:rPr lang="en-GB" dirty="0" smtClean="0">
                <a:solidFill>
                  <a:srgbClr val="993300"/>
                </a:solidFill>
              </a:rPr>
              <a:t>Does it have anything to say beyond informal adult learning?</a:t>
            </a:r>
            <a:endParaRPr lang="en-GB" sz="1600" dirty="0" smtClean="0">
              <a:solidFill>
                <a:srgbClr val="993300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56D43"/>
                </a:solidFill>
              </a:rPr>
              <a:t>Origins of the scheme 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en-GB" sz="2000" b="1" dirty="0" smtClean="0">
              <a:solidFill>
                <a:srgbClr val="8A805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4600" dirty="0" smtClean="0">
                <a:solidFill>
                  <a:srgbClr val="993300"/>
                </a:solidFill>
              </a:rPr>
              <a:t>Personal</a:t>
            </a:r>
          </a:p>
          <a:p>
            <a:pPr lvl="1">
              <a:lnSpc>
                <a:spcPct val="150000"/>
              </a:lnSpc>
            </a:pPr>
            <a:r>
              <a:rPr lang="en-GB" sz="3400" dirty="0" smtClean="0">
                <a:solidFill>
                  <a:srgbClr val="993300"/>
                </a:solidFill>
              </a:rPr>
              <a:t>Lifelong curiosity about the world</a:t>
            </a:r>
          </a:p>
          <a:p>
            <a:pPr lvl="1">
              <a:lnSpc>
                <a:spcPct val="150000"/>
              </a:lnSpc>
            </a:pPr>
            <a:r>
              <a:rPr lang="en-GB" sz="3400" dirty="0" smtClean="0">
                <a:solidFill>
                  <a:srgbClr val="993300"/>
                </a:solidFill>
              </a:rPr>
              <a:t>Sense of having ‘survived’ science education</a:t>
            </a:r>
          </a:p>
          <a:p>
            <a:pPr>
              <a:lnSpc>
                <a:spcPct val="150000"/>
              </a:lnSpc>
            </a:pPr>
            <a:r>
              <a:rPr lang="en-GB" sz="4600" dirty="0" smtClean="0">
                <a:solidFill>
                  <a:srgbClr val="993300"/>
                </a:solidFill>
              </a:rPr>
              <a:t>Belief</a:t>
            </a:r>
          </a:p>
          <a:p>
            <a:pPr lvl="1">
              <a:lnSpc>
                <a:spcPct val="150000"/>
              </a:lnSpc>
            </a:pPr>
            <a:r>
              <a:rPr lang="en-GB" sz="3400" dirty="0" smtClean="0">
                <a:solidFill>
                  <a:srgbClr val="993300"/>
                </a:solidFill>
              </a:rPr>
              <a:t>Ideas from </a:t>
            </a:r>
            <a:r>
              <a:rPr lang="en-GB" sz="3400" dirty="0">
                <a:solidFill>
                  <a:srgbClr val="993300"/>
                </a:solidFill>
              </a:rPr>
              <a:t>science </a:t>
            </a:r>
            <a:r>
              <a:rPr lang="en-GB" sz="3400" dirty="0" smtClean="0">
                <a:solidFill>
                  <a:srgbClr val="993300"/>
                </a:solidFill>
              </a:rPr>
              <a:t>should be as accessible as from </a:t>
            </a:r>
            <a:r>
              <a:rPr lang="en-GB" sz="3400" dirty="0">
                <a:solidFill>
                  <a:srgbClr val="993300"/>
                </a:solidFill>
              </a:rPr>
              <a:t>the arts</a:t>
            </a:r>
          </a:p>
          <a:p>
            <a:pPr>
              <a:lnSpc>
                <a:spcPct val="150000"/>
              </a:lnSpc>
            </a:pPr>
            <a:r>
              <a:rPr lang="en-GB" sz="4600" dirty="0" smtClean="0">
                <a:solidFill>
                  <a:srgbClr val="993300"/>
                </a:solidFill>
              </a:rPr>
              <a:t>Observation</a:t>
            </a:r>
          </a:p>
          <a:p>
            <a:pPr lvl="1">
              <a:lnSpc>
                <a:spcPct val="150000"/>
              </a:lnSpc>
            </a:pPr>
            <a:r>
              <a:rPr lang="en-GB" sz="3400" dirty="0" smtClean="0">
                <a:solidFill>
                  <a:srgbClr val="993300"/>
                </a:solidFill>
              </a:rPr>
              <a:t>Curiosity persisting despite poor education</a:t>
            </a:r>
          </a:p>
          <a:p>
            <a:pPr>
              <a:buNone/>
            </a:pPr>
            <a:endParaRPr lang="en-GB" dirty="0" smtClean="0">
              <a:solidFill>
                <a:srgbClr val="756D43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56D43"/>
                </a:solidFill>
              </a:rPr>
              <a:t>Experience as teacher  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GB" sz="2000" b="1" dirty="0" smtClean="0">
              <a:solidFill>
                <a:srgbClr val="8A805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4600" dirty="0">
                <a:solidFill>
                  <a:srgbClr val="993300"/>
                </a:solidFill>
              </a:rPr>
              <a:t>n</a:t>
            </a:r>
            <a:r>
              <a:rPr lang="en-GB" sz="4600" dirty="0" smtClean="0">
                <a:solidFill>
                  <a:srgbClr val="993300"/>
                </a:solidFill>
              </a:rPr>
              <a:t>ot-physics envy</a:t>
            </a:r>
          </a:p>
          <a:p>
            <a:pPr lvl="1">
              <a:lnSpc>
                <a:spcPct val="150000"/>
              </a:lnSpc>
            </a:pPr>
            <a:r>
              <a:rPr lang="en-GB" sz="3400" dirty="0" smtClean="0">
                <a:solidFill>
                  <a:srgbClr val="993300"/>
                </a:solidFill>
              </a:rPr>
              <a:t>Saw participative methods in other subjects</a:t>
            </a:r>
          </a:p>
          <a:p>
            <a:pPr>
              <a:lnSpc>
                <a:spcPct val="150000"/>
              </a:lnSpc>
            </a:pPr>
            <a:r>
              <a:rPr lang="en-GB" sz="4600" dirty="0">
                <a:solidFill>
                  <a:srgbClr val="993300"/>
                </a:solidFill>
              </a:rPr>
              <a:t>p</a:t>
            </a:r>
            <a:r>
              <a:rPr lang="en-GB" sz="4600" dirty="0" smtClean="0">
                <a:solidFill>
                  <a:srgbClr val="993300"/>
                </a:solidFill>
              </a:rPr>
              <a:t>astoral approach </a:t>
            </a:r>
          </a:p>
          <a:p>
            <a:pPr lvl="1">
              <a:lnSpc>
                <a:spcPct val="150000"/>
              </a:lnSpc>
            </a:pPr>
            <a:r>
              <a:rPr lang="en-GB" sz="3400" dirty="0" smtClean="0">
                <a:solidFill>
                  <a:srgbClr val="993300"/>
                </a:solidFill>
              </a:rPr>
              <a:t>Handling emotional aspect of learning</a:t>
            </a:r>
            <a:endParaRPr lang="en-GB" sz="3400" dirty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4600" dirty="0" smtClean="0">
                <a:solidFill>
                  <a:srgbClr val="993300"/>
                </a:solidFill>
              </a:rPr>
              <a:t>theory</a:t>
            </a:r>
          </a:p>
          <a:p>
            <a:pPr lvl="1">
              <a:lnSpc>
                <a:spcPct val="150000"/>
              </a:lnSpc>
            </a:pPr>
            <a:r>
              <a:rPr lang="en-GB" sz="3400" dirty="0" smtClean="0">
                <a:solidFill>
                  <a:srgbClr val="993300"/>
                </a:solidFill>
              </a:rPr>
              <a:t>Aware of Vygotsky’s and other’s ideas</a:t>
            </a:r>
          </a:p>
          <a:p>
            <a:pPr>
              <a:buNone/>
            </a:pPr>
            <a:endParaRPr lang="en-GB" dirty="0" smtClean="0">
              <a:solidFill>
                <a:srgbClr val="756D43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688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56D43"/>
                </a:solidFill>
              </a:rPr>
              <a:t>Conceiving an alternative   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endParaRPr lang="en-GB" sz="2000" b="1" dirty="0" smtClean="0">
              <a:solidFill>
                <a:srgbClr val="8A805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5100" dirty="0" smtClean="0">
                <a:solidFill>
                  <a:srgbClr val="993300"/>
                </a:solidFill>
              </a:rPr>
              <a:t>Discussion format</a:t>
            </a:r>
          </a:p>
          <a:p>
            <a:pPr lvl="1">
              <a:lnSpc>
                <a:spcPct val="150000"/>
              </a:lnSpc>
            </a:pPr>
            <a:r>
              <a:rPr lang="en-GB" sz="3800" dirty="0" smtClean="0">
                <a:solidFill>
                  <a:srgbClr val="993300"/>
                </a:solidFill>
              </a:rPr>
              <a:t>Start from questions/observations in everyday life</a:t>
            </a:r>
          </a:p>
          <a:p>
            <a:pPr>
              <a:lnSpc>
                <a:spcPct val="150000"/>
              </a:lnSpc>
            </a:pPr>
            <a:r>
              <a:rPr lang="en-GB" sz="5100" dirty="0" smtClean="0">
                <a:solidFill>
                  <a:srgbClr val="993300"/>
                </a:solidFill>
              </a:rPr>
              <a:t>Ideas in science</a:t>
            </a:r>
          </a:p>
          <a:p>
            <a:pPr lvl="1">
              <a:lnSpc>
                <a:spcPct val="150000"/>
              </a:lnSpc>
            </a:pPr>
            <a:r>
              <a:rPr lang="en-GB" sz="3800" dirty="0" smtClean="0">
                <a:solidFill>
                  <a:srgbClr val="993300"/>
                </a:solidFill>
              </a:rPr>
              <a:t>No maths, no labs </a:t>
            </a:r>
            <a:endParaRPr lang="en-GB" sz="3800" dirty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5100" dirty="0" smtClean="0">
                <a:solidFill>
                  <a:srgbClr val="993300"/>
                </a:solidFill>
              </a:rPr>
              <a:t>Doubts</a:t>
            </a:r>
          </a:p>
          <a:p>
            <a:pPr lvl="1">
              <a:lnSpc>
                <a:spcPct val="150000"/>
              </a:lnSpc>
            </a:pPr>
            <a:r>
              <a:rPr lang="en-GB" sz="3800" dirty="0" smtClean="0">
                <a:solidFill>
                  <a:srgbClr val="993300"/>
                </a:solidFill>
              </a:rPr>
              <a:t>Would questions come and discussion flow?</a:t>
            </a:r>
          </a:p>
          <a:p>
            <a:pPr lvl="1">
              <a:lnSpc>
                <a:spcPct val="150000"/>
              </a:lnSpc>
            </a:pPr>
            <a:r>
              <a:rPr lang="en-GB" sz="3800" dirty="0">
                <a:solidFill>
                  <a:srgbClr val="993300"/>
                </a:solidFill>
              </a:rPr>
              <a:t>C</a:t>
            </a:r>
            <a:r>
              <a:rPr lang="en-GB" sz="3800" dirty="0" smtClean="0">
                <a:solidFill>
                  <a:srgbClr val="993300"/>
                </a:solidFill>
              </a:rPr>
              <a:t>ould a single teacher handle the knowledge?</a:t>
            </a:r>
          </a:p>
          <a:p>
            <a:pPr lvl="1">
              <a:lnSpc>
                <a:spcPct val="150000"/>
              </a:lnSpc>
            </a:pPr>
            <a:r>
              <a:rPr lang="en-GB" sz="3800" dirty="0" smtClean="0">
                <a:solidFill>
                  <a:srgbClr val="993300"/>
                </a:solidFill>
              </a:rPr>
              <a:t> Would it reach into science or be anecdotal?</a:t>
            </a:r>
          </a:p>
          <a:p>
            <a:pPr lvl="1">
              <a:lnSpc>
                <a:spcPct val="150000"/>
              </a:lnSpc>
            </a:pPr>
            <a:r>
              <a:rPr lang="en-GB" sz="3800" dirty="0" smtClean="0">
                <a:solidFill>
                  <a:srgbClr val="993300"/>
                </a:solidFill>
              </a:rPr>
              <a:t>Would learning take place?</a:t>
            </a:r>
          </a:p>
        </p:txBody>
      </p:sp>
    </p:spTree>
    <p:extLst>
      <p:ext uri="{BB962C8B-B14F-4D97-AF65-F5344CB8AC3E}">
        <p14:creationId xmlns:p14="http://schemas.microsoft.com/office/powerpoint/2010/main" val="234544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56D43"/>
                </a:solidFill>
              </a:rPr>
              <a:t>How it works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Dissipating negative feelings from school</a:t>
            </a:r>
            <a:endParaRPr lang="en-GB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Encouraging questions from experience</a:t>
            </a:r>
            <a:endParaRPr lang="en-GB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Exploring first thoughts on own terms</a:t>
            </a:r>
            <a:endParaRPr lang="en-GB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Identifying and introducing key concepts</a:t>
            </a:r>
            <a:endParaRPr lang="en-GB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Deciding to explain, defer or ‘</a:t>
            </a:r>
            <a:r>
              <a:rPr lang="en-GB" sz="3600" dirty="0">
                <a:solidFill>
                  <a:srgbClr val="993300"/>
                </a:solidFill>
              </a:rPr>
              <a:t>G</a:t>
            </a:r>
            <a:r>
              <a:rPr lang="en-GB" sz="3600" dirty="0" smtClean="0">
                <a:solidFill>
                  <a:srgbClr val="993300"/>
                </a:solidFill>
              </a:rPr>
              <a:t>oogle’</a:t>
            </a:r>
            <a:endParaRPr lang="en-GB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Allowing discussion to develop as it will </a:t>
            </a: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Circulating summary afterwards </a:t>
            </a: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Visiting researchers on occasion </a:t>
            </a:r>
          </a:p>
          <a:p>
            <a:pPr>
              <a:lnSpc>
                <a:spcPct val="150000"/>
              </a:lnSpc>
            </a:pPr>
            <a:endParaRPr lang="en-GB" dirty="0" smtClean="0">
              <a:solidFill>
                <a:srgbClr val="9933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756D43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Listening in...</a:t>
            </a:r>
            <a:endParaRPr lang="en-GB" b="1" dirty="0">
              <a:solidFill>
                <a:srgbClr val="756D43"/>
              </a:solidFill>
            </a:endParaRPr>
          </a:p>
        </p:txBody>
      </p:sp>
      <p:pic>
        <p:nvPicPr>
          <p:cNvPr id="18" name="151102 extract density and floating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604" y="2912750"/>
            <a:ext cx="2438400" cy="2438400"/>
          </a:xfrm>
          <a:prstGeom prst="rect">
            <a:avLst/>
          </a:prstGeom>
        </p:spPr>
      </p:pic>
      <p:pic>
        <p:nvPicPr>
          <p:cNvPr id="4" name="151102 extract  Sci grp 1 on colou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36096" y="2898957"/>
            <a:ext cx="2438400" cy="2438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35696" y="2204864"/>
            <a:ext cx="19442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solidFill>
                  <a:srgbClr val="993300"/>
                </a:solidFill>
              </a:rPr>
              <a:t>floating</a:t>
            </a:r>
            <a:endParaRPr lang="en-GB" sz="4000" dirty="0">
              <a:solidFill>
                <a:srgbClr val="9933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0152" y="2276872"/>
            <a:ext cx="1728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solidFill>
                  <a:srgbClr val="993300"/>
                </a:solidFill>
              </a:rPr>
              <a:t>colour</a:t>
            </a:r>
            <a:endParaRPr lang="en-GB" dirty="0">
              <a:solidFill>
                <a:srgbClr val="99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2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902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7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1818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Observations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b="1" dirty="0" smtClean="0">
                <a:solidFill>
                  <a:srgbClr val="8A8050"/>
                </a:solidFill>
              </a:rPr>
              <a:t>Immediate</a:t>
            </a:r>
            <a:endParaRPr lang="en-GB" sz="2000" b="1" dirty="0" smtClean="0">
              <a:solidFill>
                <a:srgbClr val="8A8050"/>
              </a:solidFill>
            </a:endParaRP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The process works</a:t>
            </a:r>
            <a:endParaRPr lang="en-GB" sz="2000" dirty="0" smtClean="0">
              <a:solidFill>
                <a:srgbClr val="993300"/>
              </a:solidFill>
            </a:endParaRP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It’s popular, especially with women</a:t>
            </a:r>
            <a:endParaRPr lang="en-GB" sz="2000" dirty="0" smtClean="0">
              <a:solidFill>
                <a:srgbClr val="993300"/>
              </a:solidFill>
            </a:endParaRP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Tutor role is altered</a:t>
            </a:r>
          </a:p>
          <a:p>
            <a:pPr lvl="2"/>
            <a:r>
              <a:rPr lang="en-GB" sz="2000" dirty="0" smtClean="0">
                <a:solidFill>
                  <a:srgbClr val="993300"/>
                </a:solidFill>
              </a:rPr>
              <a:t>No longer in command of factual knowledge </a:t>
            </a:r>
          </a:p>
          <a:p>
            <a:pPr lvl="2"/>
            <a:r>
              <a:rPr lang="en-GB" sz="2000" dirty="0" smtClean="0">
                <a:solidFill>
                  <a:srgbClr val="993300"/>
                </a:solidFill>
              </a:rPr>
              <a:t>Reflect back questions</a:t>
            </a:r>
          </a:p>
          <a:p>
            <a:pPr lvl="2"/>
            <a:r>
              <a:rPr lang="en-GB" sz="2000" dirty="0" smtClean="0">
                <a:solidFill>
                  <a:srgbClr val="993300"/>
                </a:solidFill>
              </a:rPr>
              <a:t>Identify underlying concepts in play</a:t>
            </a:r>
          </a:p>
          <a:p>
            <a:pPr lvl="2"/>
            <a:r>
              <a:rPr lang="en-GB" sz="2000" dirty="0" smtClean="0">
                <a:solidFill>
                  <a:srgbClr val="993300"/>
                </a:solidFill>
              </a:rPr>
              <a:t>Select and interpret sources</a:t>
            </a:r>
          </a:p>
          <a:p>
            <a:pPr lvl="1"/>
            <a:r>
              <a:rPr lang="en-GB" dirty="0">
                <a:solidFill>
                  <a:srgbClr val="993300"/>
                </a:solidFill>
              </a:rPr>
              <a:t>Peer discussion </a:t>
            </a:r>
            <a:r>
              <a:rPr lang="en-GB" dirty="0" smtClean="0">
                <a:solidFill>
                  <a:srgbClr val="993300"/>
                </a:solidFill>
              </a:rPr>
              <a:t>motivates</a:t>
            </a: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Not knowing is not a hindrance</a:t>
            </a:r>
            <a:endParaRPr lang="en-GB" sz="2000" dirty="0" smtClean="0">
              <a:solidFill>
                <a:srgbClr val="99330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Observations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b="1" dirty="0" smtClean="0">
                <a:solidFill>
                  <a:srgbClr val="8A8050"/>
                </a:solidFill>
              </a:rPr>
              <a:t>Longer term</a:t>
            </a:r>
            <a:endParaRPr lang="en-GB" sz="2000" b="1" dirty="0" smtClean="0">
              <a:solidFill>
                <a:srgbClr val="8A8050"/>
              </a:solidFill>
            </a:endParaRP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Very wide range of topics</a:t>
            </a:r>
          </a:p>
          <a:p>
            <a:pPr lvl="2"/>
            <a:r>
              <a:rPr lang="en-GB" dirty="0" smtClean="0">
                <a:solidFill>
                  <a:srgbClr val="993300"/>
                </a:solidFill>
              </a:rPr>
              <a:t>Practical	voltage in France (hair dryer) </a:t>
            </a:r>
            <a:endParaRPr lang="en-GB" dirty="0">
              <a:solidFill>
                <a:srgbClr val="993300"/>
              </a:solidFill>
            </a:endParaRPr>
          </a:p>
          <a:p>
            <a:pPr lvl="2"/>
            <a:r>
              <a:rPr lang="en-GB" dirty="0" smtClean="0">
                <a:solidFill>
                  <a:srgbClr val="993300"/>
                </a:solidFill>
              </a:rPr>
              <a:t>Mystifying	radio transmission</a:t>
            </a:r>
          </a:p>
          <a:p>
            <a:pPr lvl="2"/>
            <a:r>
              <a:rPr lang="en-GB" dirty="0" smtClean="0">
                <a:solidFill>
                  <a:srgbClr val="993300"/>
                </a:solidFill>
              </a:rPr>
              <a:t>Quizzical	antibiotics &amp; viruses</a:t>
            </a:r>
          </a:p>
          <a:p>
            <a:pPr lvl="2"/>
            <a:r>
              <a:rPr lang="en-GB" dirty="0" smtClean="0">
                <a:solidFill>
                  <a:srgbClr val="993300"/>
                </a:solidFill>
              </a:rPr>
              <a:t>Worrying	mental health, pain</a:t>
            </a:r>
          </a:p>
          <a:p>
            <a:pPr lvl="2"/>
            <a:r>
              <a:rPr lang="en-GB" dirty="0" smtClean="0">
                <a:solidFill>
                  <a:srgbClr val="993300"/>
                </a:solidFill>
              </a:rPr>
              <a:t>Existential	universe, evolution</a:t>
            </a:r>
          </a:p>
          <a:p>
            <a:pPr lvl="2"/>
            <a:r>
              <a:rPr lang="en-GB" dirty="0" smtClean="0">
                <a:solidFill>
                  <a:srgbClr val="993300"/>
                </a:solidFill>
              </a:rPr>
              <a:t>Topical	Large Hadron Collider, Ebola</a:t>
            </a: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Pathways are unpredictable</a:t>
            </a:r>
            <a:endParaRPr lang="en-GB" sz="2000" dirty="0" smtClean="0">
              <a:solidFill>
                <a:srgbClr val="993300"/>
              </a:solidFill>
            </a:endParaRPr>
          </a:p>
          <a:p>
            <a:pPr lvl="2"/>
            <a:r>
              <a:rPr lang="en-GB" dirty="0" smtClean="0">
                <a:solidFill>
                  <a:srgbClr val="993300"/>
                </a:solidFill>
              </a:rPr>
              <a:t>Tea – dissolving – molecular bonds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935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Observations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b="1" dirty="0" smtClean="0">
                <a:solidFill>
                  <a:srgbClr val="8A8050"/>
                </a:solidFill>
              </a:rPr>
              <a:t>Discussion</a:t>
            </a:r>
            <a:endParaRPr lang="en-GB" sz="2000" b="1" dirty="0" smtClean="0">
              <a:solidFill>
                <a:srgbClr val="8A8050"/>
              </a:solidFill>
            </a:endParaRPr>
          </a:p>
          <a:p>
            <a:pPr lvl="1"/>
            <a:r>
              <a:rPr lang="en-GB" dirty="0">
                <a:solidFill>
                  <a:srgbClr val="993300"/>
                </a:solidFill>
              </a:rPr>
              <a:t>C</a:t>
            </a:r>
            <a:r>
              <a:rPr lang="en-GB" dirty="0" smtClean="0">
                <a:solidFill>
                  <a:srgbClr val="993300"/>
                </a:solidFill>
              </a:rPr>
              <a:t>uts across disciplines</a:t>
            </a:r>
          </a:p>
          <a:p>
            <a:pPr lvl="2"/>
            <a:r>
              <a:rPr lang="en-GB" dirty="0" smtClean="0">
                <a:solidFill>
                  <a:srgbClr val="993300"/>
                </a:solidFill>
              </a:rPr>
              <a:t>Pigments – colour – TV – eye - brain</a:t>
            </a: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Crosses conventional levels</a:t>
            </a:r>
          </a:p>
          <a:p>
            <a:pPr lvl="2"/>
            <a:r>
              <a:rPr lang="en-GB" dirty="0" smtClean="0">
                <a:solidFill>
                  <a:srgbClr val="993300"/>
                </a:solidFill>
              </a:rPr>
              <a:t>Primary  (mass, volume and density) </a:t>
            </a:r>
          </a:p>
          <a:p>
            <a:pPr lvl="2"/>
            <a:r>
              <a:rPr lang="en-GB" dirty="0" smtClean="0">
                <a:solidFill>
                  <a:srgbClr val="993300"/>
                </a:solidFill>
              </a:rPr>
              <a:t>BSc (molecular orbital theory)</a:t>
            </a: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Moves in and out of science, social science, humanities</a:t>
            </a:r>
          </a:p>
          <a:p>
            <a:pPr lvl="2"/>
            <a:r>
              <a:rPr lang="en-GB" dirty="0" smtClean="0">
                <a:solidFill>
                  <a:srgbClr val="993300"/>
                </a:solidFill>
              </a:rPr>
              <a:t>Drug action – receptors – cannabis - politics</a:t>
            </a: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Little stepwise knowledge building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743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Implications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800"/>
              </a:spcAft>
            </a:pPr>
            <a:r>
              <a:rPr lang="en-GB" dirty="0">
                <a:solidFill>
                  <a:srgbClr val="993300"/>
                </a:solidFill>
              </a:rPr>
              <a:t>Non-scientists choose different curricula</a:t>
            </a: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Learning </a:t>
            </a:r>
            <a:r>
              <a:rPr lang="en-GB" dirty="0">
                <a:solidFill>
                  <a:srgbClr val="993300"/>
                </a:solidFill>
              </a:rPr>
              <a:t>science </a:t>
            </a:r>
            <a:r>
              <a:rPr lang="en-GB" dirty="0" smtClean="0">
                <a:solidFill>
                  <a:srgbClr val="993300"/>
                </a:solidFill>
              </a:rPr>
              <a:t>rather than selling it</a:t>
            </a: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A </a:t>
            </a:r>
            <a:r>
              <a:rPr lang="en-GB" dirty="0">
                <a:solidFill>
                  <a:srgbClr val="993300"/>
                </a:solidFill>
              </a:rPr>
              <a:t>more participative pedagogy is </a:t>
            </a:r>
            <a:r>
              <a:rPr lang="en-GB" dirty="0" smtClean="0">
                <a:solidFill>
                  <a:srgbClr val="993300"/>
                </a:solidFill>
              </a:rPr>
              <a:t>possible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Engaging with life experiences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Sustaining dialogue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Focussing on actual concerns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Allowing for self expression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Focussing on understanding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b="1" dirty="0" smtClean="0">
                <a:solidFill>
                  <a:srgbClr val="756D43"/>
                </a:solidFill>
              </a:rPr>
              <a:t>Discussion points </a:t>
            </a:r>
            <a:r>
              <a:rPr lang="en-GB" sz="2800" dirty="0" smtClean="0"/>
              <a:t/>
            </a:r>
            <a:br>
              <a:rPr lang="en-GB" sz="2800" dirty="0" smtClean="0"/>
            </a:b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904656"/>
          </a:xfrm>
        </p:spPr>
        <p:txBody>
          <a:bodyPr>
            <a:normAutofit fontScale="77500" lnSpcReduction="20000"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GB" dirty="0" smtClean="0">
                <a:solidFill>
                  <a:srgbClr val="993300"/>
                </a:solidFill>
              </a:rPr>
              <a:t>It’s undoubtedly attractive for adults. But what does it amount to? </a:t>
            </a:r>
          </a:p>
          <a:p>
            <a:pPr>
              <a:spcAft>
                <a:spcPts val="1800"/>
              </a:spcAft>
            </a:pPr>
            <a:r>
              <a:rPr lang="en-GB" b="1" dirty="0" smtClean="0">
                <a:solidFill>
                  <a:schemeClr val="bg2">
                    <a:lumMod val="50000"/>
                  </a:schemeClr>
                </a:solidFill>
              </a:rPr>
              <a:t>Gains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Engages and motivates people who’ve dropped science 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Puts science on their intellectual map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Stimulates understanding of fundamental concepts</a:t>
            </a:r>
          </a:p>
          <a:p>
            <a:pPr>
              <a:spcAft>
                <a:spcPts val="1800"/>
              </a:spcAft>
            </a:pPr>
            <a:r>
              <a:rPr lang="en-GB" b="1" dirty="0" smtClean="0">
                <a:solidFill>
                  <a:schemeClr val="bg2">
                    <a:lumMod val="50000"/>
                  </a:schemeClr>
                </a:solidFill>
              </a:rPr>
              <a:t>Losses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Little build-up of detailed knowledge on a topic </a:t>
            </a:r>
          </a:p>
          <a:p>
            <a:pPr lvl="1"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Little sense of disciplines as wholes</a:t>
            </a:r>
          </a:p>
          <a:p>
            <a:pPr lvl="1">
              <a:spcAft>
                <a:spcPts val="1800"/>
              </a:spcAft>
            </a:pPr>
            <a:r>
              <a:rPr lang="en-GB" sz="2900" dirty="0" smtClean="0">
                <a:solidFill>
                  <a:srgbClr val="993300"/>
                </a:solidFill>
              </a:rPr>
              <a:t>No experience of practical work or experimental method </a:t>
            </a:r>
          </a:p>
          <a:p>
            <a:pPr lvl="1">
              <a:spcAft>
                <a:spcPts val="1800"/>
              </a:spcAft>
            </a:pPr>
            <a:r>
              <a:rPr lang="en-GB" sz="2900" dirty="0" smtClean="0">
                <a:solidFill>
                  <a:srgbClr val="993300"/>
                </a:solidFill>
              </a:rPr>
              <a:t>No insight into beauty or utility of maths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398</Words>
  <Application>Microsoft Office PowerPoint</Application>
  <PresentationFormat>On-screen Show (4:3)</PresentationFormat>
  <Paragraphs>100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Points to discuss</vt:lpstr>
      <vt:lpstr>Origins of the scheme </vt:lpstr>
      <vt:lpstr>Experience as teacher  </vt:lpstr>
      <vt:lpstr>Conceiving an alternative   </vt:lpstr>
      <vt:lpstr>How it works</vt:lpstr>
      <vt:lpstr>Listening in...</vt:lpstr>
      <vt:lpstr>Observations</vt:lpstr>
      <vt:lpstr>Observations</vt:lpstr>
      <vt:lpstr>Observations</vt:lpstr>
      <vt:lpstr>Implications</vt:lpstr>
      <vt:lpstr>Discussion points  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andrewmorris</dc:creator>
  <cp:lastModifiedBy>andrewmorris</cp:lastModifiedBy>
  <cp:revision>59</cp:revision>
  <dcterms:created xsi:type="dcterms:W3CDTF">2015-11-02T16:31:28Z</dcterms:created>
  <dcterms:modified xsi:type="dcterms:W3CDTF">2015-11-30T18:06:54Z</dcterms:modified>
</cp:coreProperties>
</file>