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57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6D43"/>
    <a:srgbClr val="993300"/>
    <a:srgbClr val="8A8050"/>
    <a:srgbClr val="A59A63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58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05/11/2015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05/11/2015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05/11/2015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05/11/2015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05/11/2015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05/11/2015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05/11/2015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05/11/2015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05/11/2015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05/11/2015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D09B-3215-410E-A81D-EEAE912B992B}" type="datetimeFigureOut">
              <a:rPr lang="en-GB" smtClean="0"/>
              <a:pPr/>
              <a:t>05/11/2015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3D09B-3215-410E-A81D-EEAE912B992B}" type="datetimeFigureOut">
              <a:rPr lang="en-GB" smtClean="0"/>
              <a:pPr/>
              <a:t>05/11/2015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F4AA9-C860-4C7E-A234-0296849F7AD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C:\Users\andrewmorris\Documents\My%20Documents\home\ideas%20from%20science\sound%20clips\151102%20extract%20%20Sci%20grp%201%20on%20colour.wav" TargetMode="External"/><Relationship Id="rId1" Type="http://schemas.openxmlformats.org/officeDocument/2006/relationships/audio" Target="file:///C:\Users\andrewmorris\Documents\My%20Documents\home\ideas%20from%20science\sound%20clips\151102%20extract%20density%20and%20floating.wav" TargetMode="Externa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326779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5085184"/>
            <a:ext cx="6688832" cy="1772816"/>
          </a:xfrm>
        </p:spPr>
        <p:txBody>
          <a:bodyPr>
            <a:noAutofit/>
          </a:bodyPr>
          <a:lstStyle/>
          <a:p>
            <a:r>
              <a:rPr lang="en-GB" sz="4400" b="1" dirty="0" smtClean="0">
                <a:solidFill>
                  <a:srgbClr val="756D43"/>
                </a:solidFill>
              </a:rPr>
              <a:t>Science discussion groups</a:t>
            </a:r>
          </a:p>
          <a:p>
            <a:r>
              <a:rPr lang="en-GB" sz="3600" b="1" dirty="0" smtClean="0">
                <a:solidFill>
                  <a:srgbClr val="756D43"/>
                </a:solidFill>
              </a:rPr>
              <a:t>A case of public engagement? </a:t>
            </a:r>
            <a:endParaRPr lang="en-GB" sz="3600" b="1" dirty="0">
              <a:solidFill>
                <a:srgbClr val="756D43"/>
              </a:solidFill>
            </a:endParaRPr>
          </a:p>
        </p:txBody>
      </p:sp>
      <p:pic>
        <p:nvPicPr>
          <p:cNvPr id="5" name="Picture 4" descr="F:\2008\2008-10-06 001 science group 2\DSCF0422 (2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756D43"/>
                </a:solidFill>
              </a:rPr>
              <a:t>Questions I’d like to discuss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 smtClean="0">
              <a:solidFill>
                <a:srgbClr val="756D43"/>
              </a:solidFill>
            </a:endParaRPr>
          </a:p>
          <a:p>
            <a:r>
              <a:rPr lang="en-GB" dirty="0" smtClean="0">
                <a:solidFill>
                  <a:srgbClr val="993300"/>
                </a:solidFill>
              </a:rPr>
              <a:t>The place of learning in engaging the public </a:t>
            </a:r>
          </a:p>
          <a:p>
            <a:endParaRPr lang="en-GB" sz="2000" dirty="0" smtClean="0">
              <a:solidFill>
                <a:srgbClr val="993300"/>
              </a:solidFill>
            </a:endParaRPr>
          </a:p>
          <a:p>
            <a:r>
              <a:rPr lang="en-GB" dirty="0" smtClean="0">
                <a:solidFill>
                  <a:srgbClr val="993300"/>
                </a:solidFill>
              </a:rPr>
              <a:t>Contrast with the place of informing, campaigning and marketing </a:t>
            </a:r>
            <a:endParaRPr lang="en-GB" sz="1600" dirty="0" smtClean="0">
              <a:solidFill>
                <a:srgbClr val="993300"/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756D43"/>
                </a:solidFill>
              </a:rPr>
              <a:t>Origins of the scheme 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GB" sz="2000" b="1" dirty="0" smtClean="0">
              <a:solidFill>
                <a:srgbClr val="8A805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Lifelong curiosity about the world</a:t>
            </a:r>
            <a:endParaRPr lang="en-GB" dirty="0" smtClean="0">
              <a:solidFill>
                <a:srgbClr val="9933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Sense of having ‘survived’ science education</a:t>
            </a:r>
            <a:endParaRPr lang="en-GB" dirty="0" smtClean="0">
              <a:solidFill>
                <a:srgbClr val="9933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Curiosity persisting despite poor education</a:t>
            </a:r>
            <a:endParaRPr lang="en-GB" dirty="0" smtClean="0">
              <a:solidFill>
                <a:srgbClr val="9933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Ideas from science as for the arts</a:t>
            </a:r>
            <a:endParaRPr lang="en-GB" dirty="0" smtClean="0">
              <a:solidFill>
                <a:srgbClr val="9933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756D43"/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756D43"/>
                </a:solidFill>
              </a:rPr>
              <a:t>How it works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Dissipating negative feelings from school</a:t>
            </a:r>
            <a:endParaRPr lang="en-GB" dirty="0" smtClean="0">
              <a:solidFill>
                <a:srgbClr val="9933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Encouraging questions from experience</a:t>
            </a:r>
            <a:endParaRPr lang="en-GB" dirty="0" smtClean="0">
              <a:solidFill>
                <a:srgbClr val="9933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Exploring first thoughts on own terms</a:t>
            </a:r>
            <a:endParaRPr lang="en-GB" dirty="0" smtClean="0">
              <a:solidFill>
                <a:srgbClr val="9933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Identifying and introducing key concepts</a:t>
            </a:r>
            <a:endParaRPr lang="en-GB" dirty="0" smtClean="0">
              <a:solidFill>
                <a:srgbClr val="9933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Deciding to explain, defer or ‘</a:t>
            </a:r>
            <a:r>
              <a:rPr lang="en-GB" sz="3600" dirty="0" err="1" smtClean="0">
                <a:solidFill>
                  <a:srgbClr val="993300"/>
                </a:solidFill>
              </a:rPr>
              <a:t>google</a:t>
            </a:r>
            <a:r>
              <a:rPr lang="en-GB" sz="3600" dirty="0" smtClean="0">
                <a:solidFill>
                  <a:srgbClr val="993300"/>
                </a:solidFill>
              </a:rPr>
              <a:t>’</a:t>
            </a:r>
            <a:endParaRPr lang="en-GB" dirty="0" smtClean="0">
              <a:solidFill>
                <a:srgbClr val="9933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Allowing discussion to develop as it will </a:t>
            </a:r>
            <a:endParaRPr lang="en-GB" sz="3600" dirty="0" smtClean="0">
              <a:solidFill>
                <a:srgbClr val="9933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3600" dirty="0" smtClean="0">
                <a:solidFill>
                  <a:srgbClr val="993300"/>
                </a:solidFill>
              </a:rPr>
              <a:t>Circulating summary afterwards </a:t>
            </a:r>
          </a:p>
          <a:p>
            <a:pPr>
              <a:lnSpc>
                <a:spcPct val="150000"/>
              </a:lnSpc>
            </a:pPr>
            <a:endParaRPr lang="en-GB" dirty="0" smtClean="0">
              <a:solidFill>
                <a:srgbClr val="993300"/>
              </a:solidFill>
            </a:endParaRPr>
          </a:p>
          <a:p>
            <a:pPr>
              <a:buNone/>
            </a:pPr>
            <a:endParaRPr lang="en-GB" dirty="0" smtClean="0">
              <a:solidFill>
                <a:srgbClr val="756D43"/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56D43"/>
                </a:solidFill>
              </a:rPr>
              <a:t>Listening in...</a:t>
            </a:r>
            <a:endParaRPr lang="en-GB" b="1" dirty="0">
              <a:solidFill>
                <a:srgbClr val="756D43"/>
              </a:solidFill>
            </a:endParaRPr>
          </a:p>
        </p:txBody>
      </p:sp>
      <p:pic>
        <p:nvPicPr>
          <p:cNvPr id="18" name="151102 extract density and floating.wav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051720" y="2996952"/>
            <a:ext cx="1491729" cy="1491729"/>
          </a:xfrm>
          <a:prstGeom prst="rect">
            <a:avLst/>
          </a:prstGeom>
        </p:spPr>
      </p:pic>
      <p:pic>
        <p:nvPicPr>
          <p:cNvPr id="4" name="151102 extract  Sci grp 1 on colour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4" cstate="print"/>
          <a:stretch>
            <a:fillRect/>
          </a:stretch>
        </p:blipFill>
        <p:spPr>
          <a:xfrm>
            <a:off x="5868144" y="2996952"/>
            <a:ext cx="1562397" cy="156239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35696" y="2204864"/>
            <a:ext cx="19442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solidFill>
                  <a:srgbClr val="993300"/>
                </a:solidFill>
              </a:rPr>
              <a:t>floating</a:t>
            </a:r>
            <a:endParaRPr lang="en-GB" sz="4000" dirty="0">
              <a:solidFill>
                <a:srgbClr val="9933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0152" y="2276872"/>
            <a:ext cx="1728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solidFill>
                  <a:srgbClr val="993300"/>
                </a:solidFill>
              </a:rPr>
              <a:t>colour</a:t>
            </a:r>
            <a:endParaRPr lang="en-GB" dirty="0">
              <a:solidFill>
                <a:srgbClr val="99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03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903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7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56D43"/>
                </a:solidFill>
              </a:rPr>
              <a:t>Outcomes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18457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b="1" dirty="0" smtClean="0">
                <a:solidFill>
                  <a:srgbClr val="8A8050"/>
                </a:solidFill>
              </a:rPr>
              <a:t>Immediate observations</a:t>
            </a:r>
            <a:endParaRPr lang="en-GB" sz="2000" b="1" dirty="0" smtClean="0">
              <a:solidFill>
                <a:srgbClr val="8A8050"/>
              </a:solidFill>
            </a:endParaRPr>
          </a:p>
          <a:p>
            <a:pPr lvl="1"/>
            <a:r>
              <a:rPr lang="en-GB" dirty="0" smtClean="0">
                <a:solidFill>
                  <a:srgbClr val="993300"/>
                </a:solidFill>
              </a:rPr>
              <a:t>The process works</a:t>
            </a:r>
            <a:endParaRPr lang="en-GB" sz="2000" dirty="0" smtClean="0">
              <a:solidFill>
                <a:srgbClr val="993300"/>
              </a:solidFill>
            </a:endParaRPr>
          </a:p>
          <a:p>
            <a:pPr lvl="1"/>
            <a:r>
              <a:rPr lang="en-GB" dirty="0" smtClean="0">
                <a:solidFill>
                  <a:srgbClr val="993300"/>
                </a:solidFill>
              </a:rPr>
              <a:t>It’s popular, especially with women</a:t>
            </a:r>
            <a:endParaRPr lang="en-GB" sz="2000" dirty="0" smtClean="0">
              <a:solidFill>
                <a:srgbClr val="993300"/>
              </a:solidFill>
            </a:endParaRPr>
          </a:p>
          <a:p>
            <a:pPr lvl="1"/>
            <a:r>
              <a:rPr lang="en-GB" dirty="0" smtClean="0">
                <a:solidFill>
                  <a:srgbClr val="993300"/>
                </a:solidFill>
              </a:rPr>
              <a:t>Tutor role is altered</a:t>
            </a:r>
            <a:endParaRPr lang="en-GB" sz="2000" dirty="0" smtClean="0">
              <a:solidFill>
                <a:srgbClr val="993300"/>
              </a:solidFill>
            </a:endParaRPr>
          </a:p>
          <a:p>
            <a:pPr lvl="1"/>
            <a:r>
              <a:rPr lang="en-GB" dirty="0" smtClean="0">
                <a:solidFill>
                  <a:srgbClr val="993300"/>
                </a:solidFill>
              </a:rPr>
              <a:t>Not knowing is not a hindrance</a:t>
            </a:r>
            <a:endParaRPr lang="en-GB" sz="2000" dirty="0" smtClean="0">
              <a:solidFill>
                <a:srgbClr val="993300"/>
              </a:solidFill>
            </a:endParaRPr>
          </a:p>
          <a:p>
            <a:pPr>
              <a:buNone/>
            </a:pPr>
            <a:r>
              <a:rPr lang="en-GB" b="1" dirty="0" smtClean="0">
                <a:solidFill>
                  <a:srgbClr val="8A8050"/>
                </a:solidFill>
              </a:rPr>
              <a:t>Longer term observations</a:t>
            </a:r>
            <a:endParaRPr lang="en-GB" sz="2000" b="1" dirty="0" smtClean="0">
              <a:solidFill>
                <a:srgbClr val="8A8050"/>
              </a:solidFill>
            </a:endParaRPr>
          </a:p>
          <a:p>
            <a:pPr lvl="1"/>
            <a:r>
              <a:rPr lang="en-GB" dirty="0" smtClean="0">
                <a:solidFill>
                  <a:srgbClr val="993300"/>
                </a:solidFill>
              </a:rPr>
              <a:t>Peer discussion motivates</a:t>
            </a:r>
            <a:endParaRPr lang="en-GB" sz="2000" dirty="0" smtClean="0">
              <a:solidFill>
                <a:srgbClr val="993300"/>
              </a:solidFill>
            </a:endParaRPr>
          </a:p>
          <a:p>
            <a:pPr lvl="1"/>
            <a:r>
              <a:rPr lang="en-GB" dirty="0" smtClean="0">
                <a:solidFill>
                  <a:srgbClr val="993300"/>
                </a:solidFill>
              </a:rPr>
              <a:t>Pathways are unpredictable</a:t>
            </a:r>
            <a:endParaRPr lang="en-GB" sz="2000" dirty="0" smtClean="0">
              <a:solidFill>
                <a:srgbClr val="993300"/>
              </a:solidFill>
            </a:endParaRPr>
          </a:p>
          <a:p>
            <a:pPr lvl="1"/>
            <a:r>
              <a:rPr lang="en-GB" dirty="0" smtClean="0">
                <a:solidFill>
                  <a:srgbClr val="993300"/>
                </a:solidFill>
              </a:rPr>
              <a:t>Discussion cuts across disciplines</a:t>
            </a:r>
            <a:endParaRPr lang="en-GB" sz="2000" dirty="0" smtClean="0">
              <a:solidFill>
                <a:srgbClr val="993300"/>
              </a:solidFill>
            </a:endParaRPr>
          </a:p>
          <a:p>
            <a:pPr lvl="1"/>
            <a:r>
              <a:rPr lang="en-GB" dirty="0" smtClean="0">
                <a:solidFill>
                  <a:srgbClr val="993300"/>
                </a:solidFill>
              </a:rPr>
              <a:t>Little stepwise knowledge building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56D43"/>
                </a:solidFill>
              </a:rPr>
              <a:t>Implications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endParaRPr lang="en-GB" dirty="0" smtClean="0">
              <a:solidFill>
                <a:srgbClr val="993300"/>
              </a:solidFill>
            </a:endParaRPr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science-in-education differs from science</a:t>
            </a:r>
            <a:endParaRPr lang="en-GB" sz="2000" dirty="0" smtClean="0">
              <a:solidFill>
                <a:srgbClr val="993300"/>
              </a:solidFill>
            </a:endParaRPr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adults can assume authority over what is learned</a:t>
            </a:r>
            <a:endParaRPr lang="en-GB" sz="2000" dirty="0" smtClean="0">
              <a:solidFill>
                <a:srgbClr val="993300"/>
              </a:solidFill>
            </a:endParaRPr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a different pedagogy is possible</a:t>
            </a:r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non-scientists choose different curricula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56D43"/>
                </a:solidFill>
              </a:rPr>
              <a:t>Modes of public engagement </a:t>
            </a: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1412776"/>
            <a:ext cx="6995120" cy="5184576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endParaRPr lang="en-GB" dirty="0" smtClean="0">
              <a:solidFill>
                <a:srgbClr val="993300"/>
              </a:solidFill>
            </a:endParaRPr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Learning</a:t>
            </a:r>
            <a:endParaRPr lang="en-GB" sz="2000" dirty="0" smtClean="0">
              <a:solidFill>
                <a:srgbClr val="993300"/>
              </a:solidFill>
            </a:endParaRPr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Informing </a:t>
            </a:r>
            <a:endParaRPr lang="en-GB" sz="2000" dirty="0" smtClean="0">
              <a:solidFill>
                <a:srgbClr val="993300"/>
              </a:solidFill>
            </a:endParaRPr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Campaigning</a:t>
            </a:r>
            <a:endParaRPr lang="en-GB" sz="2000" dirty="0" smtClean="0">
              <a:solidFill>
                <a:srgbClr val="993300"/>
              </a:solidFill>
            </a:endParaRPr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Marketing </a:t>
            </a:r>
            <a:endParaRPr lang="en-GB" sz="2000" dirty="0" smtClean="0">
              <a:solidFill>
                <a:srgbClr val="993300"/>
              </a:solidFill>
            </a:endParaRP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b="1" dirty="0" smtClean="0">
                <a:solidFill>
                  <a:srgbClr val="756D43"/>
                </a:solidFill>
              </a:rPr>
              <a:t>Discussion points </a:t>
            </a:r>
            <a:r>
              <a:rPr lang="en-GB" sz="2800" dirty="0" smtClean="0"/>
              <a:t/>
            </a:r>
            <a:br>
              <a:rPr lang="en-GB" sz="2800" dirty="0" smtClean="0"/>
            </a:br>
            <a:endParaRPr lang="en-GB" b="1" dirty="0">
              <a:solidFill>
                <a:srgbClr val="756D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What is the balance of purposes in public engagement?</a:t>
            </a:r>
            <a:endParaRPr lang="en-GB" sz="2000" dirty="0" smtClean="0">
              <a:solidFill>
                <a:srgbClr val="993300"/>
              </a:solidFill>
            </a:endParaRPr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Should we be marketing science-in-education or changing it?</a:t>
            </a:r>
            <a:endParaRPr lang="en-GB" sz="2000" dirty="0" smtClean="0">
              <a:solidFill>
                <a:srgbClr val="993300"/>
              </a:solidFill>
            </a:endParaRPr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Is science the same for scientists and the general public?</a:t>
            </a:r>
            <a:endParaRPr lang="en-GB" sz="2000" dirty="0" smtClean="0">
              <a:solidFill>
                <a:srgbClr val="993300"/>
              </a:solidFill>
            </a:endParaRPr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srgbClr val="993300"/>
                </a:solidFill>
              </a:rPr>
              <a:t>Are there several different publics?</a:t>
            </a:r>
            <a:endParaRPr lang="en-GB" dirty="0">
              <a:solidFill>
                <a:srgbClr val="99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215</Words>
  <Application>Microsoft Office PowerPoint</Application>
  <PresentationFormat>On-screen Show (4:3)</PresentationFormat>
  <Paragraphs>53</Paragraphs>
  <Slides>9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Questions I’d like to discuss</vt:lpstr>
      <vt:lpstr>Origins of the scheme </vt:lpstr>
      <vt:lpstr>How it works</vt:lpstr>
      <vt:lpstr>Listening in...</vt:lpstr>
      <vt:lpstr>Outcomes</vt:lpstr>
      <vt:lpstr>Implications</vt:lpstr>
      <vt:lpstr>Modes of public engagement </vt:lpstr>
      <vt:lpstr>Discussion points 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andrewmorris</dc:creator>
  <cp:lastModifiedBy>andrewmorris</cp:lastModifiedBy>
  <cp:revision>49</cp:revision>
  <dcterms:created xsi:type="dcterms:W3CDTF">2015-11-02T16:31:28Z</dcterms:created>
  <dcterms:modified xsi:type="dcterms:W3CDTF">2015-11-05T10:45:47Z</dcterms:modified>
</cp:coreProperties>
</file>